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7"/>
  </p:notesMasterIdLst>
  <p:sldIdLst>
    <p:sldId id="257" r:id="rId2"/>
    <p:sldId id="342" r:id="rId3"/>
    <p:sldId id="369" r:id="rId4"/>
    <p:sldId id="282" r:id="rId5"/>
    <p:sldId id="281" r:id="rId6"/>
    <p:sldId id="283" r:id="rId7"/>
    <p:sldId id="322" r:id="rId8"/>
    <p:sldId id="285" r:id="rId9"/>
    <p:sldId id="323" r:id="rId10"/>
    <p:sldId id="397" r:id="rId11"/>
    <p:sldId id="287" r:id="rId12"/>
    <p:sldId id="288" r:id="rId13"/>
    <p:sldId id="289" r:id="rId14"/>
    <p:sldId id="290" r:id="rId15"/>
    <p:sldId id="372" r:id="rId16"/>
    <p:sldId id="291" r:id="rId17"/>
    <p:sldId id="272" r:id="rId18"/>
    <p:sldId id="403" r:id="rId19"/>
    <p:sldId id="404" r:id="rId20"/>
    <p:sldId id="537" r:id="rId21"/>
    <p:sldId id="538" r:id="rId22"/>
    <p:sldId id="539" r:id="rId23"/>
    <p:sldId id="540" r:id="rId24"/>
    <p:sldId id="549" r:id="rId25"/>
    <p:sldId id="419" r:id="rId26"/>
    <p:sldId id="421" r:id="rId27"/>
    <p:sldId id="422" r:id="rId28"/>
    <p:sldId id="423" r:id="rId29"/>
    <p:sldId id="424" r:id="rId30"/>
    <p:sldId id="444" r:id="rId31"/>
    <p:sldId id="429" r:id="rId32"/>
    <p:sldId id="430" r:id="rId33"/>
    <p:sldId id="427" r:id="rId34"/>
    <p:sldId id="428" r:id="rId35"/>
    <p:sldId id="431" r:id="rId36"/>
    <p:sldId id="432" r:id="rId37"/>
    <p:sldId id="433" r:id="rId38"/>
    <p:sldId id="590" r:id="rId39"/>
    <p:sldId id="420" r:id="rId40"/>
    <p:sldId id="466" r:id="rId41"/>
    <p:sldId id="471" r:id="rId42"/>
    <p:sldId id="468" r:id="rId43"/>
    <p:sldId id="502" r:id="rId44"/>
    <p:sldId id="591" r:id="rId45"/>
    <p:sldId id="469" r:id="rId46"/>
    <p:sldId id="504" r:id="rId47"/>
    <p:sldId id="527" r:id="rId48"/>
    <p:sldId id="528" r:id="rId49"/>
    <p:sldId id="276" r:id="rId50"/>
    <p:sldId id="542" r:id="rId51"/>
    <p:sldId id="548" r:id="rId52"/>
    <p:sldId id="545" r:id="rId53"/>
    <p:sldId id="547" r:id="rId54"/>
    <p:sldId id="546" r:id="rId55"/>
    <p:sldId id="618" r:id="rId5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JH" initials="L" lastIdx="0" clrIdx="0"/>
  <p:cmAuthor id="2" name="weihua" initials="w" lastIdx="1"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0" d="100"/>
          <a:sy n="90" d="100"/>
        </p:scale>
        <p:origin x="12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jpeg>
</file>

<file path=ppt/media/image26.png>
</file>

<file path=ppt/media/image27.jpeg>
</file>

<file path=ppt/media/image28.jpeg>
</file>

<file path=ppt/media/image29.png>
</file>

<file path=ppt/media/image3.png>
</file>

<file path=ppt/media/image30.png>
</file>

<file path=ppt/media/image31.png>
</file>

<file path=ppt/media/image32.jpeg>
</file>

<file path=ppt/media/image33.jpeg>
</file>

<file path=ppt/media/image34.jpeg>
</file>

<file path=ppt/media/image35.jpeg>
</file>

<file path=ppt/media/image36.jpeg>
</file>

<file path=ppt/media/image37.png>
</file>

<file path=ppt/media/image38.jpeg>
</file>

<file path=ppt/media/image39.jpeg>
</file>

<file path=ppt/media/image4.jpeg>
</file>

<file path=ppt/media/image40.jpeg>
</file>

<file path=ppt/media/image41.jpeg>
</file>

<file path=ppt/media/image42.jpeg>
</file>

<file path=ppt/media/image43.png>
</file>

<file path=ppt/media/image44.jpeg>
</file>

<file path=ppt/media/image45.jpeg>
</file>

<file path=ppt/media/image46.jpeg>
</file>

<file path=ppt/media/image47.png>
</file>

<file path=ppt/media/image48.jpeg>
</file>

<file path=ppt/media/image49.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2020/9/2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本课内容过多建议用</a:t>
            </a:r>
            <a:r>
              <a:rPr lang="en-US" altLang="zh-CN"/>
              <a:t>2-3</a:t>
            </a:r>
            <a:r>
              <a:rPr lang="zh-CN" altLang="en-US"/>
              <a:t>课时讲授</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2020/9/2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2020/9/2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2020/9/2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2020/9/2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2020/9/2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t>2020/9/2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t>2020/9/2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t>2020/9/2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2020/9/2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2020/9/2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2020/9/2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2020/9/2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7" Type="http://schemas.openxmlformats.org/officeDocument/2006/relationships/image" Target="../media/image22.jpe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19.jpeg"/></Relationships>
</file>

<file path=ppt/slides/_rels/slide1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4&#27721;&#20195;&#31246;&#25910;.mp4"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2147482514" descr="W020180429633838836528"/>
          <p:cNvPicPr>
            <a:picLocks noChangeAspect="1"/>
          </p:cNvPicPr>
          <p:nvPr/>
        </p:nvPicPr>
        <p:blipFill>
          <a:blip r:embed="rId3"/>
          <a:srcRect b="52555"/>
          <a:stretch>
            <a:fillRect/>
          </a:stretch>
        </p:blipFill>
        <p:spPr>
          <a:xfrm>
            <a:off x="27940" y="18415"/>
            <a:ext cx="12090400" cy="3236595"/>
          </a:xfrm>
          <a:prstGeom prst="rect">
            <a:avLst/>
          </a:prstGeom>
          <a:noFill/>
          <a:ln w="9525">
            <a:noFill/>
          </a:ln>
        </p:spPr>
      </p:pic>
      <p:sp>
        <p:nvSpPr>
          <p:cNvPr id="4" name="矩形 3"/>
          <p:cNvSpPr/>
          <p:nvPr/>
        </p:nvSpPr>
        <p:spPr>
          <a:xfrm>
            <a:off x="229870" y="264795"/>
            <a:ext cx="4840605" cy="829945"/>
          </a:xfrm>
          <a:prstGeom prst="rect">
            <a:avLst/>
          </a:prstGeom>
          <a:noFill/>
          <a:ln>
            <a:noFill/>
          </a:ln>
        </p:spPr>
        <p:txBody>
          <a:bodyPr wrap="square" rtlCol="0" anchor="t">
            <a:spAutoFit/>
          </a:bodyPr>
          <a:lstStyle/>
          <a:p>
            <a:pPr algn="ctr"/>
            <a:r>
              <a:rPr lang="zh-CN" altLang="en-US" sz="4800" b="1">
                <a:solidFill>
                  <a:srgbClr val="00B0F0"/>
                </a:solidFill>
                <a:effectLst/>
              </a:rPr>
              <a:t>知道这是谁吗</a:t>
            </a:r>
          </a:p>
        </p:txBody>
      </p:sp>
      <p:sp>
        <p:nvSpPr>
          <p:cNvPr id="5" name="矩形 4"/>
          <p:cNvSpPr/>
          <p:nvPr/>
        </p:nvSpPr>
        <p:spPr>
          <a:xfrm>
            <a:off x="2957195" y="3773170"/>
            <a:ext cx="6231255" cy="2122805"/>
          </a:xfrm>
          <a:prstGeom prst="rect">
            <a:avLst/>
          </a:prstGeom>
          <a:noFill/>
          <a:ln>
            <a:noFill/>
          </a:ln>
        </p:spPr>
        <p:txBody>
          <a:bodyPr wrap="square" rtlCol="0" anchor="t">
            <a:spAutoFit/>
          </a:bodyPr>
          <a:lstStyle/>
          <a:p>
            <a:pPr algn="l"/>
            <a:r>
              <a:rPr lang="zh-CN" altLang="en-US" sz="6600" b="1">
                <a:solidFill>
                  <a:srgbClr val="00B0F0"/>
                </a:solidFill>
                <a:effectLst/>
              </a:rPr>
              <a:t>他对人类发展的著名论断是什么？</a:t>
            </a:r>
          </a:p>
        </p:txBody>
      </p:sp>
      <p:sp>
        <p:nvSpPr>
          <p:cNvPr id="7" name="矩形 6"/>
          <p:cNvSpPr/>
          <p:nvPr/>
        </p:nvSpPr>
        <p:spPr>
          <a:xfrm>
            <a:off x="7277735" y="111125"/>
            <a:ext cx="4840605" cy="1568450"/>
          </a:xfrm>
          <a:prstGeom prst="rect">
            <a:avLst/>
          </a:prstGeom>
          <a:noFill/>
          <a:ln>
            <a:noFill/>
          </a:ln>
        </p:spPr>
        <p:txBody>
          <a:bodyPr wrap="square" rtlCol="0" anchor="t">
            <a:spAutoFit/>
          </a:bodyPr>
          <a:lstStyle/>
          <a:p>
            <a:pPr algn="l"/>
            <a:r>
              <a:rPr lang="zh-CN" altLang="en-US" sz="4800" b="1">
                <a:solidFill>
                  <a:schemeClr val="tx1"/>
                </a:solidFill>
                <a:effectLst>
                  <a:outerShdw blurRad="38100" dist="19050" dir="2700000" algn="tl" rotWithShape="0">
                    <a:schemeClr val="dk1">
                      <a:alpha val="40000"/>
                    </a:schemeClr>
                  </a:outerShdw>
                </a:effectLst>
              </a:rPr>
              <a:t>他对人类发展的     </a:t>
            </a:r>
          </a:p>
          <a:p>
            <a:pPr algn="l"/>
            <a:r>
              <a:rPr lang="zh-CN" altLang="en-US" sz="4800" b="1">
                <a:solidFill>
                  <a:schemeClr val="tx1"/>
                </a:solidFill>
                <a:effectLst>
                  <a:outerShdw blurRad="38100" dist="19050" dir="2700000" algn="tl" rotWithShape="0">
                    <a:schemeClr val="dk1">
                      <a:alpha val="40000"/>
                    </a:schemeClr>
                  </a:outerShdw>
                </a:effectLst>
              </a:rPr>
              <a:t>    著名论断是：</a:t>
            </a:r>
          </a:p>
        </p:txBody>
      </p:sp>
      <p:pic>
        <p:nvPicPr>
          <p:cNvPr id="8" name="图片 7" descr="截图20190819203419"/>
          <p:cNvPicPr>
            <a:picLocks noChangeAspect="1"/>
          </p:cNvPicPr>
          <p:nvPr/>
        </p:nvPicPr>
        <p:blipFill>
          <a:blip r:embed="rId4"/>
          <a:stretch>
            <a:fillRect/>
          </a:stretch>
        </p:blipFill>
        <p:spPr>
          <a:xfrm>
            <a:off x="-95250" y="2977515"/>
            <a:ext cx="12213590" cy="3619500"/>
          </a:xfrm>
          <a:prstGeom prst="rect">
            <a:avLst/>
          </a:prstGeom>
        </p:spPr>
      </p:pic>
    </p:spTree>
    <p:custDataLst>
      <p:tags r:id="rId1"/>
    </p:custData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ppt_w</p:attrName>
                                        </p:attrNameLst>
                                      </p:cBhvr>
                                      <p:tavLst>
                                        <p:tav tm="0">
                                          <p:val>
                                            <p:strVal val="#ppt_w*0.70"/>
                                          </p:val>
                                        </p:tav>
                                        <p:tav tm="100000">
                                          <p:val>
                                            <p:strVal val="#ppt_w"/>
                                          </p:val>
                                        </p:tav>
                                      </p:tavLst>
                                    </p:anim>
                                    <p:anim calcmode="lin" valueType="num">
                                      <p:cBhvr>
                                        <p:cTn id="15" dur="1000" fill="hold"/>
                                        <p:tgtEl>
                                          <p:spTgt spid="5"/>
                                        </p:tgtEl>
                                        <p:attrNameLst>
                                          <p:attrName>ppt_h</p:attrName>
                                        </p:attrNameLst>
                                      </p:cBhvr>
                                      <p:tavLst>
                                        <p:tav tm="0">
                                          <p:val>
                                            <p:strVal val="#ppt_h"/>
                                          </p:val>
                                        </p:tav>
                                        <p:tav tm="100000">
                                          <p:val>
                                            <p:strVal val="#ppt_h"/>
                                          </p:val>
                                        </p:tav>
                                      </p:tavLst>
                                    </p:anim>
                                    <p:animEffect transition="in" filter="fade">
                                      <p:cBhvr>
                                        <p:cTn id="16" dur="10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2000" fill="hold">
                                          <p:stCondLst>
                                            <p:cond delay="0"/>
                                          </p:stCondLst>
                                        </p:cTn>
                                        <p:tgtEl>
                                          <p:spTgt spid="7"/>
                                        </p:tgtEl>
                                        <p:attrNameLst>
                                          <p:attrName>style.visibility</p:attrName>
                                        </p:attrNameLst>
                                      </p:cBhvr>
                                      <p:to>
                                        <p:strVal val="visible"/>
                                      </p:to>
                                    </p:set>
                                    <p:animEffect transition="in" filter="wipe(down)">
                                      <p:cBhvr>
                                        <p:cTn id="21" dur="2000"/>
                                        <p:tgtEl>
                                          <p:spTgt spid="7"/>
                                        </p:tgtEl>
                                      </p:cBhvr>
                                    </p:animEffect>
                                  </p:childTnLst>
                                </p:cTn>
                              </p:par>
                              <p:par>
                                <p:cTn id="22" presetID="22" presetClass="entr" presetSubtype="4" fill="hold" nodeType="withEffect">
                                  <p:stCondLst>
                                    <p:cond delay="0"/>
                                  </p:stCondLst>
                                  <p:childTnLst>
                                    <p:set>
                                      <p:cBhvr>
                                        <p:cTn id="23" dur="2000" fill="hold">
                                          <p:stCondLst>
                                            <p:cond delay="0"/>
                                          </p:stCondLst>
                                        </p:cTn>
                                        <p:tgtEl>
                                          <p:spTgt spid="8"/>
                                        </p:tgtEl>
                                        <p:attrNameLst>
                                          <p:attrName>style.visibility</p:attrName>
                                        </p:attrNameLst>
                                      </p:cBhvr>
                                      <p:to>
                                        <p:strVal val="visible"/>
                                      </p:to>
                                    </p:set>
                                    <p:animEffect transition="in" filter="wipe(down)">
                                      <p:cBhvr>
                                        <p:cTn id="24"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截图20190819183704"/>
          <p:cNvPicPr>
            <a:picLocks noChangeAspect="1"/>
          </p:cNvPicPr>
          <p:nvPr/>
        </p:nvPicPr>
        <p:blipFill>
          <a:blip r:embed="rId2"/>
          <a:stretch>
            <a:fillRect/>
          </a:stretch>
        </p:blipFill>
        <p:spPr>
          <a:xfrm>
            <a:off x="6410960" y="-46355"/>
            <a:ext cx="5739130" cy="6955790"/>
          </a:xfrm>
          <a:prstGeom prst="rect">
            <a:avLst/>
          </a:prstGeom>
        </p:spPr>
      </p:pic>
      <p:sp>
        <p:nvSpPr>
          <p:cNvPr id="6" name="矩形 5"/>
          <p:cNvSpPr/>
          <p:nvPr/>
        </p:nvSpPr>
        <p:spPr>
          <a:xfrm>
            <a:off x="4208145" y="64770"/>
            <a:ext cx="2418080" cy="768350"/>
          </a:xfrm>
          <a:prstGeom prst="rect">
            <a:avLst/>
          </a:prstGeom>
          <a:noFill/>
          <a:ln>
            <a:noFill/>
          </a:ln>
        </p:spPr>
        <p:txBody>
          <a:bodyPr wrap="none" rtlCol="0" anchor="t">
            <a:spAutoFit/>
          </a:bodyPr>
          <a:lstStyle/>
          <a:p>
            <a:pPr algn="ctr"/>
            <a:r>
              <a:rPr lang="zh-CN" altLang="en-US" sz="4400" b="1">
                <a:solidFill>
                  <a:srgbClr val="00B0F0"/>
                </a:solidFill>
                <a:effectLst/>
                <a:latin typeface="+mn-ea"/>
              </a:rPr>
              <a:t>议一议：</a:t>
            </a:r>
          </a:p>
        </p:txBody>
      </p:sp>
      <p:sp>
        <p:nvSpPr>
          <p:cNvPr id="7" name="文本框 6"/>
          <p:cNvSpPr txBox="1"/>
          <p:nvPr/>
        </p:nvSpPr>
        <p:spPr>
          <a:xfrm>
            <a:off x="3954145" y="981710"/>
            <a:ext cx="2456815" cy="5692775"/>
          </a:xfrm>
          <a:prstGeom prst="rect">
            <a:avLst/>
          </a:prstGeom>
          <a:noFill/>
        </p:spPr>
        <p:txBody>
          <a:bodyPr wrap="square" rtlCol="0" anchor="t">
            <a:spAutoFit/>
          </a:bodyPr>
          <a:lstStyle/>
          <a:p>
            <a:pPr>
              <a:lnSpc>
                <a:spcPct val="130000"/>
              </a:lnSpc>
            </a:pPr>
            <a:r>
              <a:rPr lang="zh-CN" altLang="en-US" sz="400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有人把原始社会描绘成尽善尽美的理想社会，你同意吗？为什么？</a:t>
            </a:r>
          </a:p>
        </p:txBody>
      </p:sp>
      <p:pic>
        <p:nvPicPr>
          <p:cNvPr id="8" name="图片 7" descr="20134194522326"/>
          <p:cNvPicPr>
            <a:picLocks noChangeAspect="1"/>
          </p:cNvPicPr>
          <p:nvPr/>
        </p:nvPicPr>
        <p:blipFill>
          <a:blip r:embed="rId3"/>
          <a:stretch>
            <a:fillRect/>
          </a:stretch>
        </p:blipFill>
        <p:spPr>
          <a:xfrm>
            <a:off x="-35560" y="6350"/>
            <a:ext cx="3870325" cy="6845300"/>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down)">
                                      <p:cBhvr>
                                        <p:cTn id="23" dur="580">
                                          <p:stCondLst>
                                            <p:cond delay="0"/>
                                          </p:stCondLst>
                                        </p:cTn>
                                        <p:tgtEl>
                                          <p:spTgt spid="7"/>
                                        </p:tgtEl>
                                      </p:cBhvr>
                                    </p:animEffect>
                                    <p:anim calcmode="lin" valueType="num">
                                      <p:cBhvr>
                                        <p:cTn id="24"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29" dur="26">
                                          <p:stCondLst>
                                            <p:cond delay="650"/>
                                          </p:stCondLst>
                                        </p:cTn>
                                        <p:tgtEl>
                                          <p:spTgt spid="7"/>
                                        </p:tgtEl>
                                      </p:cBhvr>
                                      <p:to x="100000" y="60000"/>
                                    </p:animScale>
                                    <p:animScale>
                                      <p:cBhvr>
                                        <p:cTn id="30" dur="166" decel="50000">
                                          <p:stCondLst>
                                            <p:cond delay="676"/>
                                          </p:stCondLst>
                                        </p:cTn>
                                        <p:tgtEl>
                                          <p:spTgt spid="7"/>
                                        </p:tgtEl>
                                      </p:cBhvr>
                                      <p:to x="100000" y="100000"/>
                                    </p:animScale>
                                    <p:animScale>
                                      <p:cBhvr>
                                        <p:cTn id="31" dur="26">
                                          <p:stCondLst>
                                            <p:cond delay="1312"/>
                                          </p:stCondLst>
                                        </p:cTn>
                                        <p:tgtEl>
                                          <p:spTgt spid="7"/>
                                        </p:tgtEl>
                                      </p:cBhvr>
                                      <p:to x="100000" y="80000"/>
                                    </p:animScale>
                                    <p:animScale>
                                      <p:cBhvr>
                                        <p:cTn id="32" dur="166" decel="50000">
                                          <p:stCondLst>
                                            <p:cond delay="1338"/>
                                          </p:stCondLst>
                                        </p:cTn>
                                        <p:tgtEl>
                                          <p:spTgt spid="7"/>
                                        </p:tgtEl>
                                      </p:cBhvr>
                                      <p:to x="100000" y="100000"/>
                                    </p:animScale>
                                    <p:animScale>
                                      <p:cBhvr>
                                        <p:cTn id="33" dur="26">
                                          <p:stCondLst>
                                            <p:cond delay="1642"/>
                                          </p:stCondLst>
                                        </p:cTn>
                                        <p:tgtEl>
                                          <p:spTgt spid="7"/>
                                        </p:tgtEl>
                                      </p:cBhvr>
                                      <p:to x="100000" y="90000"/>
                                    </p:animScale>
                                    <p:animScale>
                                      <p:cBhvr>
                                        <p:cTn id="34" dur="166" decel="50000">
                                          <p:stCondLst>
                                            <p:cond delay="1668"/>
                                          </p:stCondLst>
                                        </p:cTn>
                                        <p:tgtEl>
                                          <p:spTgt spid="7"/>
                                        </p:tgtEl>
                                      </p:cBhvr>
                                      <p:to x="100000" y="100000"/>
                                    </p:animScale>
                                    <p:animScale>
                                      <p:cBhvr>
                                        <p:cTn id="35" dur="26">
                                          <p:stCondLst>
                                            <p:cond delay="1808"/>
                                          </p:stCondLst>
                                        </p:cTn>
                                        <p:tgtEl>
                                          <p:spTgt spid="7"/>
                                        </p:tgtEl>
                                      </p:cBhvr>
                                      <p:to x="100000" y="95000"/>
                                    </p:animScale>
                                    <p:animScale>
                                      <p:cBhvr>
                                        <p:cTn id="36" dur="166" decel="50000">
                                          <p:stCondLst>
                                            <p:cond delay="1834"/>
                                          </p:stCondLst>
                                        </p:cTn>
                                        <p:tgtEl>
                                          <p:spTgt spid="7"/>
                                        </p:tgtEl>
                                      </p:cBhvr>
                                      <p:to x="100000" y="100000"/>
                                    </p:animScale>
                                  </p:childTnLst>
                                </p:cTn>
                              </p:par>
                            </p:childTnLst>
                          </p:cTn>
                        </p:par>
                      </p:childTnLst>
                    </p:cTn>
                  </p:par>
                  <p:par>
                    <p:cTn id="37" fill="hold">
                      <p:stCondLst>
                        <p:cond delay="indefinite"/>
                      </p:stCondLst>
                      <p:childTnLst>
                        <p:par>
                          <p:cTn id="38" fill="hold">
                            <p:stCondLst>
                              <p:cond delay="0"/>
                            </p:stCondLst>
                            <p:childTnLst>
                              <p:par>
                                <p:cTn id="39" presetID="55" presetClass="entr" presetSubtype="0" fill="hold" nodeType="clickEffect">
                                  <p:stCondLst>
                                    <p:cond delay="0"/>
                                  </p:stCondLst>
                                  <p:childTnLst>
                                    <p:set>
                                      <p:cBhvr>
                                        <p:cTn id="40" dur="1" fill="hold">
                                          <p:stCondLst>
                                            <p:cond delay="0"/>
                                          </p:stCondLst>
                                        </p:cTn>
                                        <p:tgtEl>
                                          <p:spTgt spid="4"/>
                                        </p:tgtEl>
                                        <p:attrNameLst>
                                          <p:attrName>style.visibility</p:attrName>
                                        </p:attrNameLst>
                                      </p:cBhvr>
                                      <p:to>
                                        <p:strVal val="visible"/>
                                      </p:to>
                                    </p:set>
                                    <p:anim calcmode="lin" valueType="num">
                                      <p:cBhvr>
                                        <p:cTn id="41" dur="1000" fill="hold"/>
                                        <p:tgtEl>
                                          <p:spTgt spid="4"/>
                                        </p:tgtEl>
                                        <p:attrNameLst>
                                          <p:attrName>ppt_w</p:attrName>
                                        </p:attrNameLst>
                                      </p:cBhvr>
                                      <p:tavLst>
                                        <p:tav tm="0">
                                          <p:val>
                                            <p:strVal val="#ppt_w*0.70"/>
                                          </p:val>
                                        </p:tav>
                                        <p:tav tm="100000">
                                          <p:val>
                                            <p:strVal val="#ppt_w"/>
                                          </p:val>
                                        </p:tav>
                                      </p:tavLst>
                                    </p:anim>
                                    <p:anim calcmode="lin" valueType="num">
                                      <p:cBhvr>
                                        <p:cTn id="42" dur="1000" fill="hold"/>
                                        <p:tgtEl>
                                          <p:spTgt spid="4"/>
                                        </p:tgtEl>
                                        <p:attrNameLst>
                                          <p:attrName>ppt_h</p:attrName>
                                        </p:attrNameLst>
                                      </p:cBhvr>
                                      <p:tavLst>
                                        <p:tav tm="0">
                                          <p:val>
                                            <p:strVal val="#ppt_h"/>
                                          </p:val>
                                        </p:tav>
                                        <p:tav tm="100000">
                                          <p:val>
                                            <p:strVal val="#ppt_h"/>
                                          </p:val>
                                        </p:tav>
                                      </p:tavLst>
                                    </p:anim>
                                    <p:animEffect transition="in" filter="fade">
                                      <p:cBhvr>
                                        <p:cTn id="43"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C:\Users\Administrator\Desktop\t0163b699e53d808995.jpgt0163b699e53d808995"/>
          <p:cNvPicPr>
            <a:picLocks noChangeAspect="1"/>
          </p:cNvPicPr>
          <p:nvPr/>
        </p:nvPicPr>
        <p:blipFill>
          <a:blip r:embed="rId2"/>
          <a:srcRect/>
          <a:stretch>
            <a:fillRect/>
          </a:stretch>
        </p:blipFill>
        <p:spPr>
          <a:xfrm>
            <a:off x="-635" y="-46355"/>
            <a:ext cx="3740150" cy="6920230"/>
          </a:xfrm>
          <a:prstGeom prst="rect">
            <a:avLst/>
          </a:prstGeom>
        </p:spPr>
      </p:pic>
      <p:sp>
        <p:nvSpPr>
          <p:cNvPr id="5" name="文本框 4"/>
          <p:cNvSpPr txBox="1"/>
          <p:nvPr/>
        </p:nvSpPr>
        <p:spPr>
          <a:xfrm>
            <a:off x="3797300" y="156210"/>
            <a:ext cx="8384540" cy="4523105"/>
          </a:xfrm>
          <a:prstGeom prst="rect">
            <a:avLst/>
          </a:prstGeom>
          <a:noFill/>
        </p:spPr>
        <p:txBody>
          <a:bodyPr wrap="square" rtlCol="0" anchor="t">
            <a:spAutoFit/>
          </a:bodyPr>
          <a:lstStyle/>
          <a:p>
            <a:pPr>
              <a:lnSpc>
                <a:spcPct val="150000"/>
              </a:lnSpc>
            </a:pPr>
            <a:r>
              <a:rPr lang="en-US" altLang="zh-CN"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a:t>
            </a:r>
            <a:r>
              <a:rPr lang="zh-CN" altLang="en-US"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原始人生活极其艰苦，维持生存非常困难，处于野蛮状态，在饥饿驱 使下曾出现过人吃人的现象，在氏族或部落战争中，常常将战俘杀掉或吃掉。因此，列宁指出：“过去从来没有过什么黄金时代，原始人完全被生存的困难，同自然斗争的困难所压倒。</a:t>
            </a:r>
            <a:r>
              <a:rPr lang="en-US" altLang="zh-CN"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a:t>
            </a:r>
          </a:p>
        </p:txBody>
      </p:sp>
      <p:sp>
        <p:nvSpPr>
          <p:cNvPr id="6" name="文本框 5"/>
          <p:cNvSpPr txBox="1"/>
          <p:nvPr/>
        </p:nvSpPr>
        <p:spPr>
          <a:xfrm>
            <a:off x="3845560" y="4922520"/>
            <a:ext cx="8288655" cy="1641475"/>
          </a:xfrm>
          <a:prstGeom prst="rect">
            <a:avLst/>
          </a:prstGeom>
          <a:noFill/>
        </p:spPr>
        <p:txBody>
          <a:bodyPr wrap="square" rtlCol="0" anchor="t">
            <a:spAutoFit/>
          </a:bodyPr>
          <a:lstStyle/>
          <a:p>
            <a:pPr algn="l">
              <a:lnSpc>
                <a:spcPct val="140000"/>
              </a:lnSpc>
              <a:buClrTx/>
              <a:buSzTx/>
              <a:buFontTx/>
            </a:pPr>
            <a:r>
              <a:rPr lang="en-US" altLang="zh-CN" sz="3600" b="1">
                <a:solidFill>
                  <a:srgbClr val="FF0000"/>
                </a:solidFill>
                <a:latin typeface="新宋体" panose="02010609030101010101" charset="-122"/>
                <a:ea typeface="新宋体" panose="02010609030101010101" charset="-122"/>
                <a:cs typeface="新宋体" panose="02010609030101010101" charset="-122"/>
                <a:sym typeface="+mn-ea"/>
              </a:rPr>
              <a:t>(3)</a:t>
            </a:r>
            <a:r>
              <a:rPr lang="en-US" altLang="zh-CN" sz="3600" b="1">
                <a:solidFill>
                  <a:srgbClr val="FF0000"/>
                </a:solidFill>
                <a:latin typeface="新宋体" panose="02010609030101010101" charset="-122"/>
                <a:ea typeface="新宋体" panose="02010609030101010101" charset="-122"/>
                <a:cs typeface="新宋体" panose="02010609030101010101" charset="-122"/>
              </a:rPr>
              <a:t>原始社会是人类社会发展的最初阶段，也是最低阶段。p1</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5"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1000" fill="hold"/>
                                        <p:tgtEl>
                                          <p:spTgt spid="5"/>
                                        </p:tgtEl>
                                        <p:attrNameLst>
                                          <p:attrName>ppt_w</p:attrName>
                                        </p:attrNameLst>
                                      </p:cBhvr>
                                      <p:tavLst>
                                        <p:tav tm="0">
                                          <p:val>
                                            <p:strVal val="#ppt_w*0.70"/>
                                          </p:val>
                                        </p:tav>
                                        <p:tav tm="100000">
                                          <p:val>
                                            <p:strVal val="#ppt_w"/>
                                          </p:val>
                                        </p:tav>
                                      </p:tavLst>
                                    </p:anim>
                                    <p:anim calcmode="lin" valueType="num">
                                      <p:cBhvr>
                                        <p:cTn id="26" dur="1000" fill="hold"/>
                                        <p:tgtEl>
                                          <p:spTgt spid="5"/>
                                        </p:tgtEl>
                                        <p:attrNameLst>
                                          <p:attrName>ppt_h</p:attrName>
                                        </p:attrNameLst>
                                      </p:cBhvr>
                                      <p:tavLst>
                                        <p:tav tm="0">
                                          <p:val>
                                            <p:strVal val="#ppt_h"/>
                                          </p:val>
                                        </p:tav>
                                        <p:tav tm="100000">
                                          <p:val>
                                            <p:strVal val="#ppt_h"/>
                                          </p:val>
                                        </p:tav>
                                      </p:tavLst>
                                    </p:anim>
                                    <p:animEffect transition="in" filter="fade">
                                      <p:cBhvr>
                                        <p:cTn id="27" dur="10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55" presetClass="entr" presetSubtype="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p:cTn id="32" dur="1000" fill="hold"/>
                                        <p:tgtEl>
                                          <p:spTgt spid="6"/>
                                        </p:tgtEl>
                                        <p:attrNameLst>
                                          <p:attrName>ppt_w</p:attrName>
                                        </p:attrNameLst>
                                      </p:cBhvr>
                                      <p:tavLst>
                                        <p:tav tm="0">
                                          <p:val>
                                            <p:strVal val="#ppt_w*0.70"/>
                                          </p:val>
                                        </p:tav>
                                        <p:tav tm="100000">
                                          <p:val>
                                            <p:strVal val="#ppt_w"/>
                                          </p:val>
                                        </p:tav>
                                      </p:tavLst>
                                    </p:anim>
                                    <p:anim calcmode="lin" valueType="num">
                                      <p:cBhvr>
                                        <p:cTn id="33" dur="1000" fill="hold"/>
                                        <p:tgtEl>
                                          <p:spTgt spid="6"/>
                                        </p:tgtEl>
                                        <p:attrNameLst>
                                          <p:attrName>ppt_h</p:attrName>
                                        </p:attrNameLst>
                                      </p:cBhvr>
                                      <p:tavLst>
                                        <p:tav tm="0">
                                          <p:val>
                                            <p:strVal val="#ppt_h"/>
                                          </p:val>
                                        </p:tav>
                                        <p:tav tm="100000">
                                          <p:val>
                                            <p:strVal val="#ppt_h"/>
                                          </p:val>
                                        </p:tav>
                                      </p:tavLst>
                                    </p:anim>
                                    <p:animEffect transition="in" filter="fade">
                                      <p:cBhvr>
                                        <p:cTn id="34"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C:\Users\Administrator\Desktop\20134194521140.jpg20134194521140"/>
          <p:cNvPicPr>
            <a:picLocks noChangeAspect="1"/>
          </p:cNvPicPr>
          <p:nvPr/>
        </p:nvPicPr>
        <p:blipFill>
          <a:blip r:embed="rId2"/>
          <a:srcRect/>
          <a:stretch>
            <a:fillRect/>
          </a:stretch>
        </p:blipFill>
        <p:spPr>
          <a:xfrm>
            <a:off x="28575" y="-28575"/>
            <a:ext cx="3682365" cy="6930390"/>
          </a:xfrm>
          <a:prstGeom prst="rect">
            <a:avLst/>
          </a:prstGeom>
        </p:spPr>
      </p:pic>
      <p:sp>
        <p:nvSpPr>
          <p:cNvPr id="5" name="文本框 4"/>
          <p:cNvSpPr txBox="1"/>
          <p:nvPr/>
        </p:nvSpPr>
        <p:spPr>
          <a:xfrm>
            <a:off x="3943350" y="183515"/>
            <a:ext cx="8114665" cy="6490335"/>
          </a:xfrm>
          <a:prstGeom prst="rect">
            <a:avLst/>
          </a:prstGeom>
          <a:noFill/>
        </p:spPr>
        <p:txBody>
          <a:bodyPr wrap="square" rtlCol="0" anchor="t">
            <a:spAutoFit/>
          </a:bodyPr>
          <a:lstStyle/>
          <a:p>
            <a:pPr>
              <a:lnSpc>
                <a:spcPct val="130000"/>
              </a:lnSpc>
            </a:pPr>
            <a:r>
              <a:rPr lang="en-US" altLang="zh-CN" sz="3200" b="1">
                <a:latin typeface="站酷快乐体2016修订版" panose="02010600030101010101" charset="-122"/>
                <a:ea typeface="站酷快乐体2016修订版" panose="02010600030101010101" charset="-122"/>
                <a:cs typeface="站酷快乐体2016修订版" panose="02010600030101010101" charset="-122"/>
              </a:rPr>
              <a:t>    </a:t>
            </a: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rPr>
              <a:t>新新人类盖伊的加入，带来了</a:t>
            </a:r>
            <a:r>
              <a:rPr lang="zh-CN" altLang="en-US" sz="3200" b="1">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rPr>
              <a:t>先进的生产工具和耕作技术</a:t>
            </a: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 咕噜家族升级了，他们</a:t>
            </a:r>
            <a:r>
              <a:rPr lang="zh-CN" altLang="en-US" sz="3200" b="1">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sym typeface="+mn-ea"/>
              </a:rPr>
              <a:t>不再</a:t>
            </a: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和氏族</a:t>
            </a:r>
            <a:r>
              <a:rPr lang="zh-CN" altLang="en-US" sz="3200" b="1">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sym typeface="+mn-ea"/>
              </a:rPr>
              <a:t>一起</a:t>
            </a: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生产劳动，而是</a:t>
            </a:r>
            <a:r>
              <a:rPr lang="zh-CN" altLang="en-US" sz="3200" b="1">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sym typeface="+mn-ea"/>
              </a:rPr>
              <a:t>组团单干</a:t>
            </a: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a:t>
            </a:r>
          </a:p>
          <a:p>
            <a:pPr>
              <a:lnSpc>
                <a:spcPct val="130000"/>
              </a:lnSpc>
            </a:pP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    先进的生产工具、大量牲畜和土地，成了咕噜家族的</a:t>
            </a:r>
            <a:r>
              <a:rPr lang="zh-CN" altLang="en-US" sz="3200" b="1">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sym typeface="+mn-ea"/>
              </a:rPr>
              <a:t>私有财产</a:t>
            </a: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，这让他们很快成为了富人。</a:t>
            </a:r>
          </a:p>
          <a:p>
            <a:pPr>
              <a:lnSpc>
                <a:spcPct val="130000"/>
              </a:lnSpc>
            </a:pP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    </a:t>
            </a:r>
            <a:r>
              <a:rPr lang="zh-CN" altLang="en-US" sz="3200" b="1">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sym typeface="+mn-ea"/>
              </a:rPr>
              <a:t>贫富分化</a:t>
            </a: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开始出现并不断加剧，氏族成员的地位越来越不平等，漫长的</a:t>
            </a:r>
            <a:r>
              <a:rPr lang="zh-CN" altLang="en-US" sz="3200" b="1">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sym typeface="+mn-ea"/>
              </a:rPr>
              <a:t>原始社会</a:t>
            </a: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逐渐</a:t>
            </a:r>
            <a:r>
              <a:rPr lang="zh-CN" altLang="en-US" sz="3200" b="1">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sym typeface="+mn-ea"/>
              </a:rPr>
              <a:t>解体</a:t>
            </a: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了。</a:t>
            </a:r>
          </a:p>
          <a:p>
            <a:pPr>
              <a:lnSpc>
                <a:spcPct val="130000"/>
              </a:lnSpc>
            </a:pP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    于是，</a:t>
            </a:r>
            <a:r>
              <a:rPr lang="zh-CN" altLang="en-US" sz="3200" b="1">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sym typeface="+mn-ea"/>
              </a:rPr>
              <a:t>阶级和新的社会形态</a:t>
            </a:r>
            <a:r>
              <a:rPr lang="zh-CN" altLang="en-US" sz="3200" b="1">
                <a:latin typeface="站酷快乐体2016修订版" panose="02010600030101010101" charset="-122"/>
                <a:ea typeface="站酷快乐体2016修订版" panose="02010600030101010101" charset="-122"/>
                <a:cs typeface="站酷快乐体2016修订版" panose="02010600030101010101" charset="-122"/>
                <a:sym typeface="+mn-ea"/>
              </a:rPr>
              <a:t>出现了：</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522923" y="1841500"/>
            <a:ext cx="10870565" cy="922020"/>
          </a:xfrm>
          <a:prstGeom prst="rect">
            <a:avLst/>
          </a:prstGeom>
          <a:solidFill>
            <a:schemeClr val="tx1">
              <a:alpha val="48000"/>
            </a:schemeClr>
          </a:solidFill>
          <a:ln>
            <a:noFill/>
          </a:ln>
        </p:spPr>
        <p:txBody>
          <a:bodyPr wrap="none" rtlCol="0" anchor="t">
            <a:spAutoFit/>
          </a:bodyPr>
          <a:lstStyle/>
          <a:p>
            <a:pPr algn="ctr"/>
            <a:r>
              <a:rPr lang="en-US" altLang="zh-CN" sz="5400" b="1">
                <a:solidFill>
                  <a:schemeClr val="bg1"/>
                </a:solidFill>
                <a:effectLst/>
              </a:rPr>
              <a:t>2.</a:t>
            </a:r>
            <a:r>
              <a:rPr lang="zh-CN" altLang="en-US" sz="5400" b="1">
                <a:solidFill>
                  <a:schemeClr val="bg1"/>
                </a:solidFill>
                <a:effectLst/>
              </a:rPr>
              <a:t>迈入文明时代的门槛</a:t>
            </a:r>
            <a:r>
              <a:rPr lang="en-US" altLang="zh-CN" sz="5400" b="1">
                <a:solidFill>
                  <a:schemeClr val="bg1"/>
                </a:solidFill>
                <a:effectLst/>
              </a:rPr>
              <a:t>——</a:t>
            </a:r>
            <a:r>
              <a:rPr lang="zh-CN" altLang="en-US" sz="5400" b="1">
                <a:solidFill>
                  <a:schemeClr val="bg1"/>
                </a:solidFill>
                <a:effectLst/>
              </a:rPr>
              <a:t>奴隶社会</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3000" fill="hold">
                                          <p:stCondLst>
                                            <p:cond delay="0"/>
                                          </p:stCondLst>
                                        </p:cTn>
                                        <p:tgtEl>
                                          <p:spTgt spid="2"/>
                                        </p:tgtEl>
                                        <p:attrNameLst>
                                          <p:attrName>style.visibility</p:attrName>
                                        </p:attrNameLst>
                                      </p:cBhvr>
                                      <p:to>
                                        <p:strVal val="visible"/>
                                      </p:to>
                                    </p:set>
                                    <p:animEffect transition="in" filter="wipe(left)">
                                      <p:cBhvr>
                                        <p:cTn id="7"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526915" y="171450"/>
            <a:ext cx="7075805" cy="922020"/>
          </a:xfrm>
          <a:prstGeom prst="rect">
            <a:avLst/>
          </a:prstGeom>
          <a:noFill/>
          <a:ln>
            <a:noFill/>
          </a:ln>
        </p:spPr>
        <p:txBody>
          <a:bodyPr wrap="square" rtlCol="0" anchor="t">
            <a:spAutoFit/>
          </a:bodyPr>
          <a:lstStyle/>
          <a:p>
            <a:pPr algn="ctr"/>
            <a:r>
              <a:rPr lang="zh-CN" altLang="en-US" sz="5400" b="1">
                <a:solidFill>
                  <a:srgbClr val="00B0F0"/>
                </a:solidFill>
                <a:effectLst/>
                <a:latin typeface="+mn-ea"/>
                <a:sym typeface="+mn-ea"/>
              </a:rPr>
              <a:t>议题二：</a:t>
            </a:r>
            <a:endParaRPr lang="zh-CN" altLang="en-US" sz="5400" b="1">
              <a:solidFill>
                <a:srgbClr val="00B0F0"/>
              </a:solidFill>
              <a:effectLst/>
              <a:latin typeface="+mn-ea"/>
            </a:endParaRPr>
          </a:p>
        </p:txBody>
      </p:sp>
      <p:sp>
        <p:nvSpPr>
          <p:cNvPr id="4" name="矩形 3"/>
          <p:cNvSpPr/>
          <p:nvPr/>
        </p:nvSpPr>
        <p:spPr>
          <a:xfrm>
            <a:off x="974725" y="1210945"/>
            <a:ext cx="11064875" cy="4154170"/>
          </a:xfrm>
          <a:prstGeom prst="rect">
            <a:avLst/>
          </a:prstGeom>
          <a:noFill/>
          <a:ln>
            <a:noFill/>
          </a:ln>
        </p:spPr>
        <p:txBody>
          <a:bodyPr wrap="square" rtlCol="0" anchor="t">
            <a:spAutoFit/>
          </a:bodyPr>
          <a:lstStyle/>
          <a:p>
            <a:pPr algn="l">
              <a:lnSpc>
                <a:spcPct val="110000"/>
              </a:lnSpc>
            </a:pP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1.</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奴隶主阶级和奴隶阶级是如何产生的？</a:t>
            </a: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p3</a:t>
            </a:r>
            <a:endPar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endParaRPr>
          </a:p>
          <a:p>
            <a:pPr algn="l">
              <a:lnSpc>
                <a:spcPct val="110000"/>
              </a:lnSpc>
            </a:pP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2.</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奴隶制的</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社会关系是怎样的</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a:t>
            </a:r>
          </a:p>
          <a:p>
            <a:pPr algn="l">
              <a:lnSpc>
                <a:spcPct val="110000"/>
              </a:lnSpc>
            </a:pP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3.</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奴隶社会的主要矛盾是什么</a:t>
            </a: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?p4</a:t>
            </a:r>
            <a:endPar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endParaRPr>
          </a:p>
          <a:p>
            <a:pPr algn="l">
              <a:lnSpc>
                <a:spcPct val="110000"/>
              </a:lnSpc>
            </a:pP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4.</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奴隶主靠什么来解决矛盾、维护统治？</a:t>
            </a:r>
          </a:p>
          <a:p>
            <a:pPr algn="l">
              <a:lnSpc>
                <a:spcPct val="110000"/>
              </a:lnSpc>
            </a:pP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5.为什么说有剥削的奴隶社会代替没有剥削和压迫的原始社会是历史的进步？</a:t>
            </a:r>
            <a:endPar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80">
                                          <p:stCondLst>
                                            <p:cond delay="0"/>
                                          </p:stCondLst>
                                        </p:cTn>
                                        <p:tgtEl>
                                          <p:spTgt spid="4"/>
                                        </p:tgtEl>
                                      </p:cBhvr>
                                    </p:animEffect>
                                    <p:anim calcmode="lin" valueType="num">
                                      <p:cBhvr>
                                        <p:cTn id="24"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29" dur="26">
                                          <p:stCondLst>
                                            <p:cond delay="650"/>
                                          </p:stCondLst>
                                        </p:cTn>
                                        <p:tgtEl>
                                          <p:spTgt spid="4"/>
                                        </p:tgtEl>
                                      </p:cBhvr>
                                      <p:to x="100000" y="60000"/>
                                    </p:animScale>
                                    <p:animScale>
                                      <p:cBhvr>
                                        <p:cTn id="30" dur="166" decel="50000">
                                          <p:stCondLst>
                                            <p:cond delay="676"/>
                                          </p:stCondLst>
                                        </p:cTn>
                                        <p:tgtEl>
                                          <p:spTgt spid="4"/>
                                        </p:tgtEl>
                                      </p:cBhvr>
                                      <p:to x="100000" y="100000"/>
                                    </p:animScale>
                                    <p:animScale>
                                      <p:cBhvr>
                                        <p:cTn id="31" dur="26">
                                          <p:stCondLst>
                                            <p:cond delay="1312"/>
                                          </p:stCondLst>
                                        </p:cTn>
                                        <p:tgtEl>
                                          <p:spTgt spid="4"/>
                                        </p:tgtEl>
                                      </p:cBhvr>
                                      <p:to x="100000" y="80000"/>
                                    </p:animScale>
                                    <p:animScale>
                                      <p:cBhvr>
                                        <p:cTn id="32" dur="166" decel="50000">
                                          <p:stCondLst>
                                            <p:cond delay="1338"/>
                                          </p:stCondLst>
                                        </p:cTn>
                                        <p:tgtEl>
                                          <p:spTgt spid="4"/>
                                        </p:tgtEl>
                                      </p:cBhvr>
                                      <p:to x="100000" y="100000"/>
                                    </p:animScale>
                                    <p:animScale>
                                      <p:cBhvr>
                                        <p:cTn id="33" dur="26">
                                          <p:stCondLst>
                                            <p:cond delay="1642"/>
                                          </p:stCondLst>
                                        </p:cTn>
                                        <p:tgtEl>
                                          <p:spTgt spid="4"/>
                                        </p:tgtEl>
                                      </p:cBhvr>
                                      <p:to x="100000" y="90000"/>
                                    </p:animScale>
                                    <p:animScale>
                                      <p:cBhvr>
                                        <p:cTn id="34" dur="166" decel="50000">
                                          <p:stCondLst>
                                            <p:cond delay="1668"/>
                                          </p:stCondLst>
                                        </p:cTn>
                                        <p:tgtEl>
                                          <p:spTgt spid="4"/>
                                        </p:tgtEl>
                                      </p:cBhvr>
                                      <p:to x="100000" y="100000"/>
                                    </p:animScale>
                                    <p:animScale>
                                      <p:cBhvr>
                                        <p:cTn id="35" dur="26">
                                          <p:stCondLst>
                                            <p:cond delay="1808"/>
                                          </p:stCondLst>
                                        </p:cTn>
                                        <p:tgtEl>
                                          <p:spTgt spid="4"/>
                                        </p:tgtEl>
                                      </p:cBhvr>
                                      <p:to x="100000" y="95000"/>
                                    </p:animScale>
                                    <p:animScale>
                                      <p:cBhvr>
                                        <p:cTn id="36"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113e0000294c8d1cd1463"/>
          <p:cNvPicPr>
            <a:picLocks noChangeAspect="1"/>
          </p:cNvPicPr>
          <p:nvPr/>
        </p:nvPicPr>
        <p:blipFill>
          <a:blip r:embed="rId2"/>
          <a:stretch>
            <a:fillRect/>
          </a:stretch>
        </p:blipFill>
        <p:spPr>
          <a:xfrm>
            <a:off x="-1905" y="26670"/>
            <a:ext cx="3683635" cy="6866890"/>
          </a:xfrm>
          <a:prstGeom prst="rect">
            <a:avLst/>
          </a:prstGeom>
        </p:spPr>
      </p:pic>
      <p:sp>
        <p:nvSpPr>
          <p:cNvPr id="7" name="文本框 6"/>
          <p:cNvSpPr txBox="1"/>
          <p:nvPr/>
        </p:nvSpPr>
        <p:spPr>
          <a:xfrm>
            <a:off x="3855720" y="376555"/>
            <a:ext cx="7825105" cy="706755"/>
          </a:xfrm>
          <a:prstGeom prst="rect">
            <a:avLst/>
          </a:prstGeom>
          <a:noFill/>
        </p:spPr>
        <p:txBody>
          <a:bodyPr wrap="square" rtlCol="0" anchor="t">
            <a:spAutoFit/>
          </a:bodyPr>
          <a:lstStyle/>
          <a:p>
            <a:r>
              <a:rPr lang="en-US" altLang="zh-CN" sz="4000" b="1">
                <a:solidFill>
                  <a:srgbClr val="FF0000"/>
                </a:solidFill>
                <a:latin typeface="新宋体" panose="02010609030101010101" charset="-122"/>
                <a:ea typeface="新宋体" panose="02010609030101010101" charset="-122"/>
                <a:cs typeface="新宋体" panose="02010609030101010101" charset="-122"/>
              </a:rPr>
              <a:t>(</a:t>
            </a:r>
            <a:r>
              <a:rPr lang="zh-CN" altLang="en-US" sz="4000" b="1">
                <a:solidFill>
                  <a:srgbClr val="FF0000"/>
                </a:solidFill>
                <a:latin typeface="新宋体" panose="02010609030101010101" charset="-122"/>
                <a:ea typeface="新宋体" panose="02010609030101010101" charset="-122"/>
                <a:cs typeface="新宋体" panose="02010609030101010101" charset="-122"/>
              </a:rPr>
              <a:t>1</a:t>
            </a:r>
            <a:r>
              <a:rPr lang="en-US" altLang="zh-CN" sz="4000" b="1">
                <a:solidFill>
                  <a:srgbClr val="FF0000"/>
                </a:solidFill>
                <a:latin typeface="新宋体" panose="02010609030101010101" charset="-122"/>
                <a:ea typeface="新宋体" panose="02010609030101010101" charset="-122"/>
                <a:cs typeface="新宋体" panose="02010609030101010101" charset="-122"/>
              </a:rPr>
              <a:t>)</a:t>
            </a:r>
            <a:r>
              <a:rPr lang="zh-CN" altLang="en-US" sz="4000" b="1">
                <a:solidFill>
                  <a:srgbClr val="FF0000"/>
                </a:solidFill>
                <a:latin typeface="新宋体" panose="02010609030101010101" charset="-122"/>
                <a:ea typeface="新宋体" panose="02010609030101010101" charset="-122"/>
                <a:cs typeface="新宋体" panose="02010609030101010101" charset="-122"/>
              </a:rPr>
              <a:t>阶级的出现</a:t>
            </a:r>
          </a:p>
        </p:txBody>
      </p:sp>
      <p:sp>
        <p:nvSpPr>
          <p:cNvPr id="4" name="文本框 3"/>
          <p:cNvSpPr txBox="1"/>
          <p:nvPr/>
        </p:nvSpPr>
        <p:spPr>
          <a:xfrm>
            <a:off x="3992880" y="1437005"/>
            <a:ext cx="8105140" cy="4742815"/>
          </a:xfrm>
          <a:prstGeom prst="rect">
            <a:avLst/>
          </a:prstGeom>
          <a:noFill/>
        </p:spPr>
        <p:txBody>
          <a:bodyPr wrap="square" rtlCol="0" anchor="t">
            <a:spAutoFit/>
          </a:bodyPr>
          <a:lstStyle/>
          <a:p>
            <a:pPr>
              <a:lnSpc>
                <a:spcPct val="140000"/>
              </a:lnSpc>
            </a:pPr>
            <a:r>
              <a:rPr lang="zh-CN" altLang="en-US" sz="3600" b="1">
                <a:latin typeface="新宋体" panose="02010609030101010101" charset="-122"/>
                <a:ea typeface="新宋体" panose="02010609030101010101" charset="-122"/>
                <a:cs typeface="新宋体" panose="02010609030101010101" charset="-122"/>
              </a:rPr>
              <a:t>①随着原始社会的解体，逐渐形成两大地位不同的集团——</a:t>
            </a:r>
            <a:r>
              <a:rPr lang="zh-CN" altLang="en-US" sz="3600" b="1">
                <a:solidFill>
                  <a:srgbClr val="FF0000"/>
                </a:solidFill>
                <a:latin typeface="新宋体" panose="02010609030101010101" charset="-122"/>
                <a:ea typeface="新宋体" panose="02010609030101010101" charset="-122"/>
                <a:cs typeface="新宋体" panose="02010609030101010101" charset="-122"/>
              </a:rPr>
              <a:t>奴隶主阶级和奴隶阶级</a:t>
            </a:r>
            <a:r>
              <a:rPr lang="zh-CN" altLang="en-US" sz="3600" b="1">
                <a:latin typeface="新宋体" panose="02010609030101010101" charset="-122"/>
                <a:ea typeface="新宋体" panose="02010609030101010101" charset="-122"/>
                <a:cs typeface="新宋体" panose="02010609030101010101" charset="-122"/>
              </a:rPr>
              <a:t>，前者处于剥削者的地位，后者处于被剥削者的地位。</a:t>
            </a:r>
          </a:p>
          <a:p>
            <a:pPr>
              <a:lnSpc>
                <a:spcPct val="140000"/>
              </a:lnSpc>
            </a:pPr>
            <a:r>
              <a:rPr lang="zh-CN" altLang="en-US" sz="3600" b="1">
                <a:latin typeface="新宋体" panose="02010609030101010101" charset="-122"/>
                <a:ea typeface="新宋体" panose="02010609030101010101" charset="-122"/>
                <a:cs typeface="新宋体" panose="02010609030101010101" charset="-122"/>
              </a:rPr>
              <a:t>②所谓阶级，就是在一定生产关系中处于不同地位的集团。</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7"/>
                                        </p:tgtEl>
                                        <p:attrNameLst>
                                          <p:attrName>style.visibility</p:attrName>
                                        </p:attrNameLst>
                                      </p:cBhvr>
                                      <p:to>
                                        <p:strVal val="visible"/>
                                      </p:to>
                                    </p:set>
                                    <p:animEffect transition="in" filter="wipe(left)">
                                      <p:cBhvr>
                                        <p:cTn id="7" dur="3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1000" fill="hold"/>
                                        <p:tgtEl>
                                          <p:spTgt spid="4"/>
                                        </p:tgtEl>
                                        <p:attrNameLst>
                                          <p:attrName>ppt_w</p:attrName>
                                        </p:attrNameLst>
                                      </p:cBhvr>
                                      <p:tavLst>
                                        <p:tav tm="0">
                                          <p:val>
                                            <p:strVal val="#ppt_w*0.70"/>
                                          </p:val>
                                        </p:tav>
                                        <p:tav tm="100000">
                                          <p:val>
                                            <p:strVal val="#ppt_w"/>
                                          </p:val>
                                        </p:tav>
                                      </p:tavLst>
                                    </p:anim>
                                    <p:anim calcmode="lin" valueType="num">
                                      <p:cBhvr>
                                        <p:cTn id="13" dur="1000" fill="hold"/>
                                        <p:tgtEl>
                                          <p:spTgt spid="4"/>
                                        </p:tgtEl>
                                        <p:attrNameLst>
                                          <p:attrName>ppt_h</p:attrName>
                                        </p:attrNameLst>
                                      </p:cBhvr>
                                      <p:tavLst>
                                        <p:tav tm="0">
                                          <p:val>
                                            <p:strVal val="#ppt_h"/>
                                          </p:val>
                                        </p:tav>
                                        <p:tav tm="100000">
                                          <p:val>
                                            <p:strVal val="#ppt_h"/>
                                          </p:val>
                                        </p:tav>
                                      </p:tavLst>
                                    </p:anim>
                                    <p:animEffect transition="in" filter="fade">
                                      <p:cBhvr>
                                        <p:cTn id="14"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84320" y="962660"/>
            <a:ext cx="7931150" cy="3044190"/>
          </a:xfrm>
          <a:prstGeom prst="rect">
            <a:avLst/>
          </a:prstGeom>
          <a:noFill/>
        </p:spPr>
        <p:txBody>
          <a:bodyPr wrap="square" rtlCol="0" anchor="t">
            <a:spAutoFit/>
          </a:bodyPr>
          <a:lstStyle/>
          <a:p>
            <a:pPr>
              <a:lnSpc>
                <a:spcPct val="120000"/>
              </a:lnSpc>
            </a:pPr>
            <a:r>
              <a:rPr lang="zh-CN" altLang="en-US" sz="3200" b="1">
                <a:latin typeface="新宋体" panose="02010609030101010101" charset="-122"/>
                <a:ea typeface="新宋体" panose="02010609030101010101" charset="-122"/>
              </a:rPr>
              <a:t>①奴隶主占有生产资料并完全占有奴隶</a:t>
            </a:r>
          </a:p>
          <a:p>
            <a:pPr>
              <a:lnSpc>
                <a:spcPct val="120000"/>
              </a:lnSpc>
            </a:pPr>
            <a:r>
              <a:rPr lang="zh-CN" altLang="en-US" sz="3200" b="1">
                <a:latin typeface="新宋体" panose="02010609030101010101" charset="-122"/>
                <a:ea typeface="新宋体" panose="02010609030101010101" charset="-122"/>
              </a:rPr>
              <a:t>②奴隶毫无人身自由，在奴隶主的强制下劳动</a:t>
            </a:r>
          </a:p>
          <a:p>
            <a:pPr>
              <a:lnSpc>
                <a:spcPct val="120000"/>
              </a:lnSpc>
            </a:pPr>
            <a:r>
              <a:rPr lang="zh-CN" altLang="en-US" sz="3200" b="1">
                <a:latin typeface="新宋体" panose="02010609030101010101" charset="-122"/>
                <a:ea typeface="新宋体" panose="02010609030101010101" charset="-122"/>
              </a:rPr>
              <a:t>③奴隶的全部产品都归奴隶主占有和支配，奴隶主只给奴隶最低限度的生活资料。</a:t>
            </a:r>
          </a:p>
        </p:txBody>
      </p:sp>
      <p:sp>
        <p:nvSpPr>
          <p:cNvPr id="7" name="文本框 6"/>
          <p:cNvSpPr txBox="1"/>
          <p:nvPr/>
        </p:nvSpPr>
        <p:spPr>
          <a:xfrm>
            <a:off x="4022725" y="191135"/>
            <a:ext cx="7825105" cy="64516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rPr>
              <a:t>(2)</a:t>
            </a:r>
            <a:r>
              <a:rPr lang="zh-CN" altLang="en-US" sz="3600" b="1">
                <a:solidFill>
                  <a:srgbClr val="FF0000"/>
                </a:solidFill>
                <a:latin typeface="新宋体" panose="02010609030101010101" charset="-122"/>
                <a:ea typeface="新宋体" panose="02010609030101010101" charset="-122"/>
                <a:cs typeface="新宋体" panose="02010609030101010101" charset="-122"/>
                <a:sym typeface="+mn-ea"/>
              </a:rPr>
              <a:t>奴隶制生产关系的特点</a:t>
            </a:r>
            <a:r>
              <a:rPr lang="en-US" altLang="zh-CN" sz="3600" b="1">
                <a:solidFill>
                  <a:srgbClr val="FF0000"/>
                </a:solidFill>
                <a:latin typeface="新宋体" panose="02010609030101010101" charset="-122"/>
                <a:ea typeface="新宋体" panose="02010609030101010101" charset="-122"/>
                <a:cs typeface="新宋体" panose="02010609030101010101" charset="-122"/>
                <a:sym typeface="+mn-ea"/>
              </a:rPr>
              <a:t>P3</a:t>
            </a:r>
          </a:p>
        </p:txBody>
      </p:sp>
      <p:pic>
        <p:nvPicPr>
          <p:cNvPr id="5" name="图片 4" descr="t01c7a06e5ac5691698"/>
          <p:cNvPicPr>
            <a:picLocks noChangeAspect="1"/>
          </p:cNvPicPr>
          <p:nvPr/>
        </p:nvPicPr>
        <p:blipFill>
          <a:blip r:embed="rId2"/>
          <a:stretch>
            <a:fillRect/>
          </a:stretch>
        </p:blipFill>
        <p:spPr>
          <a:xfrm>
            <a:off x="19050" y="81915"/>
            <a:ext cx="3836670" cy="6705600"/>
          </a:xfrm>
          <a:prstGeom prst="rect">
            <a:avLst/>
          </a:prstGeom>
        </p:spPr>
      </p:pic>
      <p:sp>
        <p:nvSpPr>
          <p:cNvPr id="4" name="文本框 3"/>
          <p:cNvSpPr txBox="1"/>
          <p:nvPr/>
        </p:nvSpPr>
        <p:spPr>
          <a:xfrm>
            <a:off x="4022725" y="4136390"/>
            <a:ext cx="7825105" cy="64516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rPr>
              <a:t>(3)</a:t>
            </a:r>
            <a:r>
              <a:rPr lang="zh-CN" altLang="en-US" sz="3600" b="1">
                <a:solidFill>
                  <a:srgbClr val="FF0000"/>
                </a:solidFill>
                <a:latin typeface="新宋体" panose="02010609030101010101" charset="-122"/>
                <a:ea typeface="新宋体" panose="02010609030101010101" charset="-122"/>
                <a:cs typeface="新宋体" panose="02010609030101010101" charset="-122"/>
                <a:sym typeface="+mn-ea"/>
              </a:rPr>
              <a:t>奴隶制社会的主要矛盾</a:t>
            </a:r>
            <a:r>
              <a:rPr lang="en-US" altLang="zh-CN" sz="3600" b="1">
                <a:solidFill>
                  <a:srgbClr val="FF0000"/>
                </a:solidFill>
                <a:latin typeface="新宋体" panose="02010609030101010101" charset="-122"/>
                <a:ea typeface="新宋体" panose="02010609030101010101" charset="-122"/>
                <a:cs typeface="新宋体" panose="02010609030101010101" charset="-122"/>
                <a:sym typeface="+mn-ea"/>
              </a:rPr>
              <a:t>P4</a:t>
            </a:r>
          </a:p>
        </p:txBody>
      </p:sp>
      <p:sp>
        <p:nvSpPr>
          <p:cNvPr id="6" name="文本框 5"/>
          <p:cNvSpPr txBox="1"/>
          <p:nvPr/>
        </p:nvSpPr>
        <p:spPr>
          <a:xfrm>
            <a:off x="3960495" y="4827270"/>
            <a:ext cx="8054975" cy="1863090"/>
          </a:xfrm>
          <a:prstGeom prst="rect">
            <a:avLst/>
          </a:prstGeom>
          <a:noFill/>
        </p:spPr>
        <p:txBody>
          <a:bodyPr wrap="square" rtlCol="0" anchor="t">
            <a:spAutoFit/>
          </a:bodyPr>
          <a:lstStyle/>
          <a:p>
            <a:pPr>
              <a:lnSpc>
                <a:spcPct val="120000"/>
              </a:lnSpc>
            </a:pPr>
            <a:r>
              <a:rPr lang="en-US" altLang="zh-CN" sz="3200" b="1">
                <a:latin typeface="新宋体" panose="02010609030101010101" charset="-122"/>
                <a:ea typeface="新宋体" panose="02010609030101010101" charset="-122"/>
                <a:cs typeface="新宋体" panose="02010609030101010101" charset="-122"/>
              </a:rPr>
              <a:t>    </a:t>
            </a:r>
            <a:r>
              <a:rPr lang="zh-CN" altLang="en-US" sz="3200" b="1">
                <a:latin typeface="新宋体" panose="02010609030101010101" charset="-122"/>
                <a:ea typeface="新宋体" panose="02010609030101010101" charset="-122"/>
                <a:cs typeface="新宋体" panose="02010609030101010101" charset="-122"/>
              </a:rPr>
              <a:t>奴隶主阶级和奴隶阶级是人类社会最早形成的两大对立阶级。</a:t>
            </a:r>
            <a:r>
              <a:rPr lang="zh-CN" altLang="en-US" sz="3200" b="1">
                <a:solidFill>
                  <a:srgbClr val="FF0000"/>
                </a:solidFill>
                <a:latin typeface="新宋体" panose="02010609030101010101" charset="-122"/>
                <a:ea typeface="新宋体" panose="02010609030101010101" charset="-122"/>
                <a:cs typeface="新宋体" panose="02010609030101010101" charset="-122"/>
              </a:rPr>
              <a:t>奴隶主阶级和奴隶阶级之间的矛盾，是奴隶社会的主要矛盾</a:t>
            </a:r>
            <a:r>
              <a:rPr lang="zh-CN" altLang="en-US" sz="3200" b="1">
                <a:latin typeface="新宋体" panose="02010609030101010101" charset="-122"/>
                <a:ea typeface="新宋体" panose="02010609030101010101" charset="-122"/>
                <a:cs typeface="新宋体" panose="02010609030101010101" charset="-122"/>
              </a:rPr>
              <a:t>。</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7"/>
                                        </p:tgtEl>
                                        <p:attrNameLst>
                                          <p:attrName>style.visibility</p:attrName>
                                        </p:attrNameLst>
                                      </p:cBhvr>
                                      <p:to>
                                        <p:strVal val="visible"/>
                                      </p:to>
                                    </p:set>
                                    <p:animEffect transition="in" filter="wipe(left)">
                                      <p:cBhvr>
                                        <p:cTn id="7" dur="3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3000" fill="hold">
                                          <p:stCondLst>
                                            <p:cond delay="0"/>
                                          </p:stCondLst>
                                        </p:cTn>
                                        <p:tgtEl>
                                          <p:spTgt spid="4"/>
                                        </p:tgtEl>
                                        <p:attrNameLst>
                                          <p:attrName>style.visibility</p:attrName>
                                        </p:attrNameLst>
                                      </p:cBhvr>
                                      <p:to>
                                        <p:strVal val="visible"/>
                                      </p:to>
                                    </p:set>
                                    <p:animEffect transition="in" filter="wipe(left)">
                                      <p:cBhvr>
                                        <p:cTn id="12" dur="3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4"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022725" y="191135"/>
            <a:ext cx="7825105" cy="64516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rPr>
              <a:t>(4)</a:t>
            </a:r>
            <a:r>
              <a:rPr lang="zh-CN" altLang="en-US" sz="3600" b="1">
                <a:solidFill>
                  <a:srgbClr val="FF0000"/>
                </a:solidFill>
                <a:latin typeface="新宋体" panose="02010609030101010101" charset="-122"/>
                <a:ea typeface="新宋体" panose="02010609030101010101" charset="-122"/>
                <a:cs typeface="新宋体" panose="02010609030101010101" charset="-122"/>
              </a:rPr>
              <a:t>国家的产生</a:t>
            </a:r>
            <a:r>
              <a:rPr lang="en-US" altLang="zh-CN" sz="3600" b="1">
                <a:solidFill>
                  <a:srgbClr val="FF0000"/>
                </a:solidFill>
                <a:latin typeface="新宋体" panose="02010609030101010101" charset="-122"/>
                <a:ea typeface="新宋体" panose="02010609030101010101" charset="-122"/>
                <a:cs typeface="新宋体" panose="02010609030101010101" charset="-122"/>
              </a:rPr>
              <a:t>P4</a:t>
            </a:r>
            <a:endParaRPr lang="en-US" altLang="zh-CN" sz="3600" b="1">
              <a:solidFill>
                <a:srgbClr val="FF0000"/>
              </a:solidFill>
              <a:latin typeface="新宋体" panose="02010609030101010101" charset="-122"/>
              <a:ea typeface="新宋体" panose="02010609030101010101" charset="-122"/>
              <a:cs typeface="新宋体" panose="02010609030101010101" charset="-122"/>
              <a:sym typeface="+mn-ea"/>
            </a:endParaRPr>
          </a:p>
        </p:txBody>
      </p:sp>
      <p:pic>
        <p:nvPicPr>
          <p:cNvPr id="8" name="图片 7" descr="t014550d78b3e3871e0"/>
          <p:cNvPicPr>
            <a:picLocks noChangeAspect="1"/>
          </p:cNvPicPr>
          <p:nvPr/>
        </p:nvPicPr>
        <p:blipFill>
          <a:blip r:embed="rId2"/>
          <a:stretch>
            <a:fillRect/>
          </a:stretch>
        </p:blipFill>
        <p:spPr>
          <a:xfrm>
            <a:off x="-31750" y="-40640"/>
            <a:ext cx="3878580" cy="6906895"/>
          </a:xfrm>
          <a:prstGeom prst="rect">
            <a:avLst/>
          </a:prstGeom>
        </p:spPr>
      </p:pic>
      <p:sp>
        <p:nvSpPr>
          <p:cNvPr id="3" name="文本框 2"/>
          <p:cNvSpPr txBox="1"/>
          <p:nvPr/>
        </p:nvSpPr>
        <p:spPr>
          <a:xfrm>
            <a:off x="4022725" y="836295"/>
            <a:ext cx="8133715" cy="3290570"/>
          </a:xfrm>
          <a:prstGeom prst="rect">
            <a:avLst/>
          </a:prstGeom>
          <a:noFill/>
        </p:spPr>
        <p:txBody>
          <a:bodyPr wrap="square" rtlCol="0" anchor="t">
            <a:spAutoFit/>
          </a:bodyPr>
          <a:lstStyle/>
          <a:p>
            <a:pPr>
              <a:lnSpc>
                <a:spcPct val="130000"/>
              </a:lnSpc>
            </a:pPr>
            <a:r>
              <a:rPr lang="en-US" altLang="zh-CN" sz="3200" b="1">
                <a:latin typeface="新宋体" panose="02010609030101010101" charset="-122"/>
                <a:ea typeface="新宋体" panose="02010609030101010101" charset="-122"/>
                <a:cs typeface="新宋体" panose="02010609030101010101" charset="-122"/>
              </a:rPr>
              <a:t>    </a:t>
            </a:r>
            <a:r>
              <a:rPr lang="zh-CN" altLang="en-US" sz="3200" b="1">
                <a:latin typeface="新宋体" panose="02010609030101010101" charset="-122"/>
                <a:ea typeface="新宋体" panose="02010609030101010101" charset="-122"/>
                <a:cs typeface="新宋体" panose="02010609030101010101" charset="-122"/>
              </a:rPr>
              <a:t>奴隶主的残酷剥削和压迫，必然遭到奴隶的反抗。奴隶主为了维护本阶级的利益，建立了军队、法庭、监狱等暴力机关。这样，人类历史上</a:t>
            </a:r>
            <a:r>
              <a:rPr lang="zh-CN" altLang="en-US" sz="3200" b="1">
                <a:solidFill>
                  <a:srgbClr val="FF0000"/>
                </a:solidFill>
                <a:latin typeface="新宋体" panose="02010609030101010101" charset="-122"/>
                <a:ea typeface="新宋体" panose="02010609030101010101" charset="-122"/>
                <a:cs typeface="新宋体" panose="02010609030101010101" charset="-122"/>
              </a:rPr>
              <a:t>最早的国家</a:t>
            </a:r>
            <a:r>
              <a:rPr lang="zh-CN" altLang="en-US" sz="3200" b="1">
                <a:latin typeface="新宋体" panose="02010609030101010101" charset="-122"/>
                <a:ea typeface="新宋体" panose="02010609030101010101" charset="-122"/>
                <a:cs typeface="新宋体" panose="02010609030101010101" charset="-122"/>
              </a:rPr>
              <a:t>一一</a:t>
            </a:r>
            <a:r>
              <a:rPr lang="zh-CN" altLang="en-US" sz="3200" b="1">
                <a:solidFill>
                  <a:srgbClr val="FF0000"/>
                </a:solidFill>
                <a:latin typeface="新宋体" panose="02010609030101010101" charset="-122"/>
                <a:ea typeface="新宋体" panose="02010609030101010101" charset="-122"/>
                <a:cs typeface="新宋体" panose="02010609030101010101" charset="-122"/>
              </a:rPr>
              <a:t>奴隶制国家</a:t>
            </a:r>
            <a:r>
              <a:rPr lang="zh-CN" altLang="en-US" sz="3200" b="1">
                <a:latin typeface="新宋体" panose="02010609030101010101" charset="-122"/>
                <a:ea typeface="新宋体" panose="02010609030101010101" charset="-122"/>
                <a:cs typeface="新宋体" panose="02010609030101010101" charset="-122"/>
              </a:rPr>
              <a:t>产生了。</a:t>
            </a:r>
            <a:endParaRPr lang="en-US" altLang="zh-CN" sz="3200" b="1">
              <a:solidFill>
                <a:srgbClr val="FF0000"/>
              </a:solidFill>
              <a:latin typeface="新宋体" panose="02010609030101010101" charset="-122"/>
              <a:ea typeface="新宋体" panose="02010609030101010101" charset="-122"/>
              <a:cs typeface="新宋体" panose="02010609030101010101" charset="-122"/>
            </a:endParaRPr>
          </a:p>
        </p:txBody>
      </p:sp>
      <p:sp>
        <p:nvSpPr>
          <p:cNvPr id="2" name="文本框 1"/>
          <p:cNvSpPr txBox="1"/>
          <p:nvPr/>
        </p:nvSpPr>
        <p:spPr>
          <a:xfrm>
            <a:off x="4126230" y="3989705"/>
            <a:ext cx="8030210" cy="2651125"/>
          </a:xfrm>
          <a:prstGeom prst="rect">
            <a:avLst/>
          </a:prstGeom>
          <a:noFill/>
        </p:spPr>
        <p:txBody>
          <a:bodyPr wrap="square" rtlCol="0" anchor="t">
            <a:spAutoFit/>
          </a:bodyPr>
          <a:lstStyle/>
          <a:p>
            <a:pPr>
              <a:lnSpc>
                <a:spcPct val="130000"/>
              </a:lnSpc>
            </a:pPr>
            <a:r>
              <a:rPr lang="en-US" altLang="zh-CN" sz="3200" b="1">
                <a:latin typeface="新宋体" panose="02010609030101010101" charset="-122"/>
                <a:ea typeface="新宋体" panose="02010609030101010101" charset="-122"/>
                <a:cs typeface="新宋体" panose="02010609030101010101" charset="-122"/>
                <a:sym typeface="+mn-ea"/>
              </a:rPr>
              <a:t>    只有阶级形成后，当两个对立的阶级的矛盾达到不可调和时才出现了国家。</a:t>
            </a:r>
            <a:endParaRPr lang="en-US" altLang="zh-CN" sz="3200" b="1">
              <a:solidFill>
                <a:srgbClr val="FF0000"/>
              </a:solidFill>
              <a:latin typeface="新宋体" panose="02010609030101010101" charset="-122"/>
              <a:ea typeface="新宋体" panose="02010609030101010101" charset="-122"/>
              <a:cs typeface="新宋体" panose="02010609030101010101" charset="-122"/>
            </a:endParaRPr>
          </a:p>
          <a:p>
            <a:pPr>
              <a:lnSpc>
                <a:spcPct val="130000"/>
              </a:lnSpc>
            </a:pPr>
            <a:r>
              <a:rPr lang="zh-CN" altLang="en-US" sz="3200" b="1">
                <a:solidFill>
                  <a:srgbClr val="FF0000"/>
                </a:solidFill>
                <a:latin typeface="新宋体" panose="02010609030101010101" charset="-122"/>
                <a:ea typeface="新宋体" panose="02010609030101010101" charset="-122"/>
                <a:cs typeface="新宋体" panose="02010609030101010101" charset="-122"/>
                <a:sym typeface="+mn-ea"/>
              </a:rPr>
              <a:t>    国家是阶级矛盾不可调和的产物，是阶级统治的工具。</a:t>
            </a:r>
            <a:endParaRPr lang="zh-CN" altLang="en-US" sz="3200" b="1">
              <a:solidFill>
                <a:srgbClr val="FF0000"/>
              </a:solidFill>
              <a:latin typeface="新宋体" panose="02010609030101010101" charset="-122"/>
              <a:ea typeface="新宋体" panose="02010609030101010101" charset="-122"/>
              <a:cs typeface="新宋体" panose="02010609030101010101"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7"/>
                                        </p:tgtEl>
                                        <p:attrNameLst>
                                          <p:attrName>style.visibility</p:attrName>
                                        </p:attrNameLst>
                                      </p:cBhvr>
                                      <p:to>
                                        <p:strVal val="visible"/>
                                      </p:to>
                                    </p:set>
                                    <p:animEffect transition="in" filter="wipe(left)">
                                      <p:cBhvr>
                                        <p:cTn id="7" dur="3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55"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1000" fill="hold"/>
                                        <p:tgtEl>
                                          <p:spTgt spid="2"/>
                                        </p:tgtEl>
                                        <p:attrNameLst>
                                          <p:attrName>ppt_w</p:attrName>
                                        </p:attrNameLst>
                                      </p:cBhvr>
                                      <p:tavLst>
                                        <p:tav tm="0">
                                          <p:val>
                                            <p:strVal val="#ppt_w*0.70"/>
                                          </p:val>
                                        </p:tav>
                                        <p:tav tm="100000">
                                          <p:val>
                                            <p:strVal val="#ppt_w"/>
                                          </p:val>
                                        </p:tav>
                                      </p:tavLst>
                                    </p:anim>
                                    <p:anim calcmode="lin" valueType="num">
                                      <p:cBhvr>
                                        <p:cTn id="18" dur="1000" fill="hold"/>
                                        <p:tgtEl>
                                          <p:spTgt spid="2"/>
                                        </p:tgtEl>
                                        <p:attrNameLst>
                                          <p:attrName>ppt_h</p:attrName>
                                        </p:attrNameLst>
                                      </p:cBhvr>
                                      <p:tavLst>
                                        <p:tav tm="0">
                                          <p:val>
                                            <p:strVal val="#ppt_h"/>
                                          </p:val>
                                        </p:tav>
                                        <p:tav tm="100000">
                                          <p:val>
                                            <p:strVal val="#ppt_h"/>
                                          </p:val>
                                        </p:tav>
                                      </p:tavLst>
                                    </p:anim>
                                    <p:animEffect transition="in" filter="fade">
                                      <p:cBhvr>
                                        <p:cTn id="1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592aef29579e4"/>
          <p:cNvPicPr>
            <a:picLocks noChangeAspect="1"/>
          </p:cNvPicPr>
          <p:nvPr/>
        </p:nvPicPr>
        <p:blipFill>
          <a:blip r:embed="rId2"/>
          <a:stretch>
            <a:fillRect/>
          </a:stretch>
        </p:blipFill>
        <p:spPr>
          <a:xfrm>
            <a:off x="579120" y="74295"/>
            <a:ext cx="3830955" cy="1933575"/>
          </a:xfrm>
          <a:prstGeom prst="rect">
            <a:avLst/>
          </a:prstGeom>
        </p:spPr>
      </p:pic>
      <p:pic>
        <p:nvPicPr>
          <p:cNvPr id="3" name="图片 2" descr="1181718318275_1181718318275_r"/>
          <p:cNvPicPr>
            <a:picLocks noChangeAspect="1"/>
          </p:cNvPicPr>
          <p:nvPr/>
        </p:nvPicPr>
        <p:blipFill>
          <a:blip r:embed="rId3"/>
          <a:stretch>
            <a:fillRect/>
          </a:stretch>
        </p:blipFill>
        <p:spPr>
          <a:xfrm>
            <a:off x="579120" y="2179320"/>
            <a:ext cx="3652520" cy="2187575"/>
          </a:xfrm>
          <a:prstGeom prst="rect">
            <a:avLst/>
          </a:prstGeom>
        </p:spPr>
      </p:pic>
      <p:pic>
        <p:nvPicPr>
          <p:cNvPr id="4" name="图片 3" descr="360截图20190820165607852"/>
          <p:cNvPicPr>
            <a:picLocks noChangeAspect="1"/>
          </p:cNvPicPr>
          <p:nvPr/>
        </p:nvPicPr>
        <p:blipFill>
          <a:blip r:embed="rId4"/>
          <a:stretch>
            <a:fillRect/>
          </a:stretch>
        </p:blipFill>
        <p:spPr>
          <a:xfrm>
            <a:off x="579120" y="4561205"/>
            <a:ext cx="3593465" cy="2305685"/>
          </a:xfrm>
          <a:prstGeom prst="rect">
            <a:avLst/>
          </a:prstGeom>
        </p:spPr>
      </p:pic>
      <p:pic>
        <p:nvPicPr>
          <p:cNvPr id="6" name="图片 5" descr="1531479221419a57249b960"/>
          <p:cNvPicPr>
            <a:picLocks noChangeAspect="1"/>
          </p:cNvPicPr>
          <p:nvPr/>
        </p:nvPicPr>
        <p:blipFill>
          <a:blip r:embed="rId5"/>
          <a:stretch>
            <a:fillRect/>
          </a:stretch>
        </p:blipFill>
        <p:spPr>
          <a:xfrm>
            <a:off x="7845425" y="2179955"/>
            <a:ext cx="3652520" cy="2186940"/>
          </a:xfrm>
          <a:prstGeom prst="rect">
            <a:avLst/>
          </a:prstGeom>
        </p:spPr>
      </p:pic>
      <p:pic>
        <p:nvPicPr>
          <p:cNvPr id="8" name="图片 7" descr="C:\Users\Administrator\Desktop\u=276970175,1815340283&amp;fm=173&amp;app=25&amp;f=JPEG.jpgu=276970175,1815340283&amp;fm=173&amp;app=25&amp;f=JPEG"/>
          <p:cNvPicPr>
            <a:picLocks noChangeAspect="1"/>
          </p:cNvPicPr>
          <p:nvPr/>
        </p:nvPicPr>
        <p:blipFill>
          <a:blip r:embed="rId6"/>
          <a:srcRect/>
          <a:stretch>
            <a:fillRect/>
          </a:stretch>
        </p:blipFill>
        <p:spPr>
          <a:xfrm>
            <a:off x="7845425" y="74295"/>
            <a:ext cx="3652520" cy="1932940"/>
          </a:xfrm>
          <a:prstGeom prst="rect">
            <a:avLst/>
          </a:prstGeom>
        </p:spPr>
      </p:pic>
      <p:pic>
        <p:nvPicPr>
          <p:cNvPr id="10" name="图片 9" descr="C:\Users\Administrator\Desktop\686121226_886609198.jpg686121226_886609198"/>
          <p:cNvPicPr>
            <a:picLocks noChangeAspect="1"/>
          </p:cNvPicPr>
          <p:nvPr/>
        </p:nvPicPr>
        <p:blipFill>
          <a:blip r:embed="rId7"/>
          <a:srcRect/>
          <a:stretch>
            <a:fillRect/>
          </a:stretch>
        </p:blipFill>
        <p:spPr>
          <a:xfrm>
            <a:off x="7845425" y="4561205"/>
            <a:ext cx="3743325" cy="2305685"/>
          </a:xfrm>
          <a:prstGeom prst="rect">
            <a:avLst/>
          </a:prstGeom>
        </p:spPr>
      </p:pic>
      <p:sp>
        <p:nvSpPr>
          <p:cNvPr id="11" name="矩形 10"/>
          <p:cNvSpPr/>
          <p:nvPr/>
        </p:nvSpPr>
        <p:spPr>
          <a:xfrm>
            <a:off x="5038725" y="621665"/>
            <a:ext cx="1794510" cy="4707890"/>
          </a:xfrm>
          <a:prstGeom prst="rect">
            <a:avLst/>
          </a:prstGeom>
          <a:noFill/>
          <a:ln>
            <a:noFill/>
          </a:ln>
        </p:spPr>
        <p:txBody>
          <a:bodyPr wrap="square" rtlCol="0" anchor="t">
            <a:spAutoFit/>
          </a:bodyPr>
          <a:lstStyle/>
          <a:p>
            <a:pPr algn="l"/>
            <a:r>
              <a:rPr lang="zh-CN" altLang="en-US" sz="6000" b="1">
                <a:solidFill>
                  <a:srgbClr val="00B0F0"/>
                </a:solidFill>
                <a:effectLst/>
                <a:latin typeface="站酷快乐体2016修订版" panose="02010600030101010101" charset="-122"/>
                <a:ea typeface="站酷快乐体2016修订版" panose="02010600030101010101" charset="-122"/>
              </a:rPr>
              <a:t>奴隶社会我们有什么？</a:t>
            </a:r>
          </a:p>
        </p:txBody>
      </p:sp>
      <p:sp>
        <p:nvSpPr>
          <p:cNvPr id="15" name="矩形 14"/>
          <p:cNvSpPr/>
          <p:nvPr/>
        </p:nvSpPr>
        <p:spPr>
          <a:xfrm>
            <a:off x="4912995" y="621665"/>
            <a:ext cx="1920240" cy="5631180"/>
          </a:xfrm>
          <a:prstGeom prst="rect">
            <a:avLst/>
          </a:prstGeom>
          <a:solidFill>
            <a:schemeClr val="bg1"/>
          </a:solidFill>
          <a:ln>
            <a:noFill/>
          </a:ln>
        </p:spPr>
        <p:txBody>
          <a:bodyPr wrap="square" rtlCol="0" anchor="t">
            <a:spAutoFit/>
          </a:bodyPr>
          <a:lstStyle/>
          <a:p>
            <a:pPr algn="l">
              <a:lnSpc>
                <a:spcPct val="120000"/>
              </a:lnSpc>
            </a:pPr>
            <a:r>
              <a:rPr lang="zh-CN" altLang="en-US" sz="6000" b="1">
                <a:solidFill>
                  <a:srgbClr val="00B0F0"/>
                </a:solidFill>
                <a:effectLst/>
                <a:latin typeface="站酷快乐体2016修订版" panose="02010600030101010101" charset="-122"/>
                <a:ea typeface="站酷快乐体2016修订版" panose="02010600030101010101" charset="-122"/>
              </a:rPr>
              <a:t>我们进入了文明时代！</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80">
                                          <p:stCondLst>
                                            <p:cond delay="0"/>
                                          </p:stCondLst>
                                        </p:cTn>
                                        <p:tgtEl>
                                          <p:spTgt spid="11"/>
                                        </p:tgtEl>
                                      </p:cBhvr>
                                    </p:animEffect>
                                    <p:anim calcmode="lin" valueType="num">
                                      <p:cBhvr>
                                        <p:cTn id="8"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13" dur="26">
                                          <p:stCondLst>
                                            <p:cond delay="650"/>
                                          </p:stCondLst>
                                        </p:cTn>
                                        <p:tgtEl>
                                          <p:spTgt spid="11"/>
                                        </p:tgtEl>
                                      </p:cBhvr>
                                      <p:to x="100000" y="60000"/>
                                    </p:animScale>
                                    <p:animScale>
                                      <p:cBhvr>
                                        <p:cTn id="14" dur="166" decel="50000">
                                          <p:stCondLst>
                                            <p:cond delay="676"/>
                                          </p:stCondLst>
                                        </p:cTn>
                                        <p:tgtEl>
                                          <p:spTgt spid="11"/>
                                        </p:tgtEl>
                                      </p:cBhvr>
                                      <p:to x="100000" y="100000"/>
                                    </p:animScale>
                                    <p:animScale>
                                      <p:cBhvr>
                                        <p:cTn id="15" dur="26">
                                          <p:stCondLst>
                                            <p:cond delay="1312"/>
                                          </p:stCondLst>
                                        </p:cTn>
                                        <p:tgtEl>
                                          <p:spTgt spid="11"/>
                                        </p:tgtEl>
                                      </p:cBhvr>
                                      <p:to x="100000" y="80000"/>
                                    </p:animScale>
                                    <p:animScale>
                                      <p:cBhvr>
                                        <p:cTn id="16" dur="166" decel="50000">
                                          <p:stCondLst>
                                            <p:cond delay="1338"/>
                                          </p:stCondLst>
                                        </p:cTn>
                                        <p:tgtEl>
                                          <p:spTgt spid="11"/>
                                        </p:tgtEl>
                                      </p:cBhvr>
                                      <p:to x="100000" y="100000"/>
                                    </p:animScale>
                                    <p:animScale>
                                      <p:cBhvr>
                                        <p:cTn id="17" dur="26">
                                          <p:stCondLst>
                                            <p:cond delay="1642"/>
                                          </p:stCondLst>
                                        </p:cTn>
                                        <p:tgtEl>
                                          <p:spTgt spid="11"/>
                                        </p:tgtEl>
                                      </p:cBhvr>
                                      <p:to x="100000" y="90000"/>
                                    </p:animScale>
                                    <p:animScale>
                                      <p:cBhvr>
                                        <p:cTn id="18" dur="166" decel="50000">
                                          <p:stCondLst>
                                            <p:cond delay="1668"/>
                                          </p:stCondLst>
                                        </p:cTn>
                                        <p:tgtEl>
                                          <p:spTgt spid="11"/>
                                        </p:tgtEl>
                                      </p:cBhvr>
                                      <p:to x="100000" y="100000"/>
                                    </p:animScale>
                                    <p:animScale>
                                      <p:cBhvr>
                                        <p:cTn id="19" dur="26">
                                          <p:stCondLst>
                                            <p:cond delay="1808"/>
                                          </p:stCondLst>
                                        </p:cTn>
                                        <p:tgtEl>
                                          <p:spTgt spid="11"/>
                                        </p:tgtEl>
                                      </p:cBhvr>
                                      <p:to x="100000" y="95000"/>
                                    </p:animScale>
                                    <p:animScale>
                                      <p:cBhvr>
                                        <p:cTn id="20" dur="166" decel="50000">
                                          <p:stCondLst>
                                            <p:cond delay="1834"/>
                                          </p:stCondLst>
                                        </p:cTn>
                                        <p:tgtEl>
                                          <p:spTgt spid="11"/>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3000" fill="hold">
                                          <p:stCondLst>
                                            <p:cond delay="0"/>
                                          </p:stCondLst>
                                        </p:cTn>
                                        <p:tgtEl>
                                          <p:spTgt spid="2"/>
                                        </p:tgtEl>
                                        <p:attrNameLst>
                                          <p:attrName>style.visibility</p:attrName>
                                        </p:attrNameLst>
                                      </p:cBhvr>
                                      <p:to>
                                        <p:strVal val="visible"/>
                                      </p:to>
                                    </p:set>
                                    <p:animEffect transition="in" filter="wipe(left)">
                                      <p:cBhvr>
                                        <p:cTn id="25" dur="3000"/>
                                        <p:tgtEl>
                                          <p:spTgt spid="2"/>
                                        </p:tgtEl>
                                      </p:cBhvr>
                                    </p:animEffect>
                                  </p:childTnLst>
                                </p:cTn>
                              </p:par>
                              <p:par>
                                <p:cTn id="26" presetID="22" presetClass="entr" presetSubtype="8" fill="hold" nodeType="withEffect">
                                  <p:stCondLst>
                                    <p:cond delay="0"/>
                                  </p:stCondLst>
                                  <p:childTnLst>
                                    <p:set>
                                      <p:cBhvr>
                                        <p:cTn id="27" dur="3000" fill="hold">
                                          <p:stCondLst>
                                            <p:cond delay="0"/>
                                          </p:stCondLst>
                                        </p:cTn>
                                        <p:tgtEl>
                                          <p:spTgt spid="3"/>
                                        </p:tgtEl>
                                        <p:attrNameLst>
                                          <p:attrName>style.visibility</p:attrName>
                                        </p:attrNameLst>
                                      </p:cBhvr>
                                      <p:to>
                                        <p:strVal val="visible"/>
                                      </p:to>
                                    </p:set>
                                    <p:animEffect transition="in" filter="wipe(left)">
                                      <p:cBhvr>
                                        <p:cTn id="28" dur="3000"/>
                                        <p:tgtEl>
                                          <p:spTgt spid="3"/>
                                        </p:tgtEl>
                                      </p:cBhvr>
                                    </p:animEffect>
                                  </p:childTnLst>
                                </p:cTn>
                              </p:par>
                              <p:par>
                                <p:cTn id="29" presetID="22" presetClass="entr" presetSubtype="8" fill="hold" nodeType="withEffect">
                                  <p:stCondLst>
                                    <p:cond delay="0"/>
                                  </p:stCondLst>
                                  <p:childTnLst>
                                    <p:set>
                                      <p:cBhvr>
                                        <p:cTn id="30" dur="3000" fill="hold">
                                          <p:stCondLst>
                                            <p:cond delay="0"/>
                                          </p:stCondLst>
                                        </p:cTn>
                                        <p:tgtEl>
                                          <p:spTgt spid="4"/>
                                        </p:tgtEl>
                                        <p:attrNameLst>
                                          <p:attrName>style.visibility</p:attrName>
                                        </p:attrNameLst>
                                      </p:cBhvr>
                                      <p:to>
                                        <p:strVal val="visible"/>
                                      </p:to>
                                    </p:set>
                                    <p:animEffect transition="in" filter="wipe(left)">
                                      <p:cBhvr>
                                        <p:cTn id="31" dur="3000"/>
                                        <p:tgtEl>
                                          <p:spTgt spid="4"/>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3000" fill="hold">
                                          <p:stCondLst>
                                            <p:cond delay="0"/>
                                          </p:stCondLst>
                                        </p:cTn>
                                        <p:tgtEl>
                                          <p:spTgt spid="8"/>
                                        </p:tgtEl>
                                        <p:attrNameLst>
                                          <p:attrName>style.visibility</p:attrName>
                                        </p:attrNameLst>
                                      </p:cBhvr>
                                      <p:to>
                                        <p:strVal val="visible"/>
                                      </p:to>
                                    </p:set>
                                    <p:animEffect transition="in" filter="wipe(right)">
                                      <p:cBhvr>
                                        <p:cTn id="36" dur="3000"/>
                                        <p:tgtEl>
                                          <p:spTgt spid="8"/>
                                        </p:tgtEl>
                                      </p:cBhvr>
                                    </p:animEffect>
                                  </p:childTnLst>
                                </p:cTn>
                              </p:par>
                              <p:par>
                                <p:cTn id="37" presetID="22" presetClass="entr" presetSubtype="2" fill="hold" nodeType="withEffect">
                                  <p:stCondLst>
                                    <p:cond delay="0"/>
                                  </p:stCondLst>
                                  <p:childTnLst>
                                    <p:set>
                                      <p:cBhvr>
                                        <p:cTn id="38" dur="3000" fill="hold">
                                          <p:stCondLst>
                                            <p:cond delay="0"/>
                                          </p:stCondLst>
                                        </p:cTn>
                                        <p:tgtEl>
                                          <p:spTgt spid="6"/>
                                        </p:tgtEl>
                                        <p:attrNameLst>
                                          <p:attrName>style.visibility</p:attrName>
                                        </p:attrNameLst>
                                      </p:cBhvr>
                                      <p:to>
                                        <p:strVal val="visible"/>
                                      </p:to>
                                    </p:set>
                                    <p:animEffect transition="in" filter="wipe(right)">
                                      <p:cBhvr>
                                        <p:cTn id="39" dur="3000"/>
                                        <p:tgtEl>
                                          <p:spTgt spid="6"/>
                                        </p:tgtEl>
                                      </p:cBhvr>
                                    </p:animEffect>
                                  </p:childTnLst>
                                </p:cTn>
                              </p:par>
                              <p:par>
                                <p:cTn id="40" presetID="22" presetClass="entr" presetSubtype="2" fill="hold" nodeType="withEffect">
                                  <p:stCondLst>
                                    <p:cond delay="0"/>
                                  </p:stCondLst>
                                  <p:childTnLst>
                                    <p:set>
                                      <p:cBhvr>
                                        <p:cTn id="41" dur="3000" fill="hold">
                                          <p:stCondLst>
                                            <p:cond delay="0"/>
                                          </p:stCondLst>
                                        </p:cTn>
                                        <p:tgtEl>
                                          <p:spTgt spid="10"/>
                                        </p:tgtEl>
                                        <p:attrNameLst>
                                          <p:attrName>style.visibility</p:attrName>
                                        </p:attrNameLst>
                                      </p:cBhvr>
                                      <p:to>
                                        <p:strVal val="visible"/>
                                      </p:to>
                                    </p:set>
                                    <p:animEffect transition="in" filter="wipe(right)">
                                      <p:cBhvr>
                                        <p:cTn id="42" dur="30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26"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down)">
                                      <p:cBhvr>
                                        <p:cTn id="47" dur="580">
                                          <p:stCondLst>
                                            <p:cond delay="0"/>
                                          </p:stCondLst>
                                        </p:cTn>
                                        <p:tgtEl>
                                          <p:spTgt spid="15"/>
                                        </p:tgtEl>
                                      </p:cBhvr>
                                    </p:animEffect>
                                    <p:anim calcmode="lin" valueType="num">
                                      <p:cBhvr>
                                        <p:cTn id="48" dur="1822"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49" dur="664"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50" dur="664" tmFilter="0, 0; 0.125,0.2665; 0.25,0.4; 0.375,0.465; 0.5,0.5;  0.625,0.535; 0.75,0.6; 0.875,0.7335; 1,1">
                                          <p:stCondLst>
                                            <p:cond delay="664"/>
                                          </p:stCondLst>
                                        </p:cTn>
                                        <p:tgtEl>
                                          <p:spTgt spid="15"/>
                                        </p:tgtEl>
                                        <p:attrNameLst>
                                          <p:attrName>ppt_y</p:attrName>
                                        </p:attrNameLst>
                                      </p:cBhvr>
                                      <p:tavLst>
                                        <p:tav tm="0" fmla="#ppt_y-sin(pi*$)/9">
                                          <p:val>
                                            <p:fltVal val="0"/>
                                          </p:val>
                                        </p:tav>
                                        <p:tav tm="100000">
                                          <p:val>
                                            <p:fltVal val="1"/>
                                          </p:val>
                                        </p:tav>
                                      </p:tavLst>
                                    </p:anim>
                                    <p:anim calcmode="lin" valueType="num">
                                      <p:cBhvr>
                                        <p:cTn id="51" dur="332" tmFilter="0, 0; 0.125,0.2665; 0.25,0.4; 0.375,0.465; 0.5,0.5;  0.625,0.535; 0.75,0.6; 0.875,0.7335; 1,1">
                                          <p:stCondLst>
                                            <p:cond delay="1324"/>
                                          </p:stCondLst>
                                        </p:cTn>
                                        <p:tgtEl>
                                          <p:spTgt spid="15"/>
                                        </p:tgtEl>
                                        <p:attrNameLst>
                                          <p:attrName>ppt_y</p:attrName>
                                        </p:attrNameLst>
                                      </p:cBhvr>
                                      <p:tavLst>
                                        <p:tav tm="0" fmla="#ppt_y-sin(pi*$)/27">
                                          <p:val>
                                            <p:fltVal val="0"/>
                                          </p:val>
                                        </p:tav>
                                        <p:tav tm="100000">
                                          <p:val>
                                            <p:fltVal val="1"/>
                                          </p:val>
                                        </p:tav>
                                      </p:tavLst>
                                    </p:anim>
                                    <p:anim calcmode="lin" valueType="num">
                                      <p:cBhvr>
                                        <p:cTn id="52" dur="164" tmFilter="0, 0; 0.125,0.2665; 0.25,0.4; 0.375,0.465; 0.5,0.5;  0.625,0.535; 0.75,0.6; 0.875,0.7335; 1,1">
                                          <p:stCondLst>
                                            <p:cond delay="1656"/>
                                          </p:stCondLst>
                                        </p:cTn>
                                        <p:tgtEl>
                                          <p:spTgt spid="15"/>
                                        </p:tgtEl>
                                        <p:attrNameLst>
                                          <p:attrName>ppt_y</p:attrName>
                                        </p:attrNameLst>
                                      </p:cBhvr>
                                      <p:tavLst>
                                        <p:tav tm="0" fmla="#ppt_y-sin(pi*$)/81">
                                          <p:val>
                                            <p:fltVal val="0"/>
                                          </p:val>
                                        </p:tav>
                                        <p:tav tm="100000">
                                          <p:val>
                                            <p:fltVal val="1"/>
                                          </p:val>
                                        </p:tav>
                                      </p:tavLst>
                                    </p:anim>
                                    <p:animScale>
                                      <p:cBhvr>
                                        <p:cTn id="53" dur="26">
                                          <p:stCondLst>
                                            <p:cond delay="650"/>
                                          </p:stCondLst>
                                        </p:cTn>
                                        <p:tgtEl>
                                          <p:spTgt spid="15"/>
                                        </p:tgtEl>
                                      </p:cBhvr>
                                      <p:to x="100000" y="60000"/>
                                    </p:animScale>
                                    <p:animScale>
                                      <p:cBhvr>
                                        <p:cTn id="54" dur="166" decel="50000">
                                          <p:stCondLst>
                                            <p:cond delay="676"/>
                                          </p:stCondLst>
                                        </p:cTn>
                                        <p:tgtEl>
                                          <p:spTgt spid="15"/>
                                        </p:tgtEl>
                                      </p:cBhvr>
                                      <p:to x="100000" y="100000"/>
                                    </p:animScale>
                                    <p:animScale>
                                      <p:cBhvr>
                                        <p:cTn id="55" dur="26">
                                          <p:stCondLst>
                                            <p:cond delay="1312"/>
                                          </p:stCondLst>
                                        </p:cTn>
                                        <p:tgtEl>
                                          <p:spTgt spid="15"/>
                                        </p:tgtEl>
                                      </p:cBhvr>
                                      <p:to x="100000" y="80000"/>
                                    </p:animScale>
                                    <p:animScale>
                                      <p:cBhvr>
                                        <p:cTn id="56" dur="166" decel="50000">
                                          <p:stCondLst>
                                            <p:cond delay="1338"/>
                                          </p:stCondLst>
                                        </p:cTn>
                                        <p:tgtEl>
                                          <p:spTgt spid="15"/>
                                        </p:tgtEl>
                                      </p:cBhvr>
                                      <p:to x="100000" y="100000"/>
                                    </p:animScale>
                                    <p:animScale>
                                      <p:cBhvr>
                                        <p:cTn id="57" dur="26">
                                          <p:stCondLst>
                                            <p:cond delay="1642"/>
                                          </p:stCondLst>
                                        </p:cTn>
                                        <p:tgtEl>
                                          <p:spTgt spid="15"/>
                                        </p:tgtEl>
                                      </p:cBhvr>
                                      <p:to x="100000" y="90000"/>
                                    </p:animScale>
                                    <p:animScale>
                                      <p:cBhvr>
                                        <p:cTn id="58" dur="166" decel="50000">
                                          <p:stCondLst>
                                            <p:cond delay="1668"/>
                                          </p:stCondLst>
                                        </p:cTn>
                                        <p:tgtEl>
                                          <p:spTgt spid="15"/>
                                        </p:tgtEl>
                                      </p:cBhvr>
                                      <p:to x="100000" y="100000"/>
                                    </p:animScale>
                                    <p:animScale>
                                      <p:cBhvr>
                                        <p:cTn id="59" dur="26">
                                          <p:stCondLst>
                                            <p:cond delay="1808"/>
                                          </p:stCondLst>
                                        </p:cTn>
                                        <p:tgtEl>
                                          <p:spTgt spid="15"/>
                                        </p:tgtEl>
                                      </p:cBhvr>
                                      <p:to x="100000" y="95000"/>
                                    </p:animScale>
                                    <p:animScale>
                                      <p:cBhvr>
                                        <p:cTn id="60" dur="166" decel="50000">
                                          <p:stCondLst>
                                            <p:cond delay="1834"/>
                                          </p:stCondLst>
                                        </p:cTn>
                                        <p:tgtEl>
                                          <p:spTgt spid="1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177030" y="277495"/>
            <a:ext cx="5259070" cy="645160"/>
          </a:xfrm>
          <a:prstGeom prst="rect">
            <a:avLst/>
          </a:prstGeom>
          <a:noFill/>
        </p:spPr>
        <p:txBody>
          <a:bodyPr wrap="square" rtlCol="0" anchor="t">
            <a:spAutoFit/>
          </a:bodyPr>
          <a:lstStyle/>
          <a:p>
            <a:r>
              <a:rPr lang="zh-CN" altLang="en-US" sz="3600" b="1">
                <a:solidFill>
                  <a:srgbClr val="FF0000"/>
                </a:solidFill>
                <a:latin typeface="新宋体" panose="02010609030101010101" charset="-122"/>
                <a:ea typeface="新宋体" panose="02010609030101010101" charset="-122"/>
                <a:cs typeface="新宋体" panose="02010609030101010101" charset="-122"/>
                <a:sym typeface="+mn-ea"/>
              </a:rPr>
              <a:t>(</a:t>
            </a:r>
            <a:r>
              <a:rPr lang="en-US" altLang="zh-CN" sz="3600" b="1">
                <a:solidFill>
                  <a:srgbClr val="FF0000"/>
                </a:solidFill>
                <a:latin typeface="新宋体" panose="02010609030101010101" charset="-122"/>
                <a:ea typeface="新宋体" panose="02010609030101010101" charset="-122"/>
                <a:cs typeface="新宋体" panose="02010609030101010101" charset="-122"/>
                <a:sym typeface="+mn-ea"/>
              </a:rPr>
              <a:t>5</a:t>
            </a:r>
            <a:r>
              <a:rPr lang="zh-CN" altLang="en-US" sz="3600" b="1">
                <a:solidFill>
                  <a:srgbClr val="FF0000"/>
                </a:solidFill>
                <a:latin typeface="新宋体" panose="02010609030101010101" charset="-122"/>
                <a:ea typeface="新宋体" panose="02010609030101010101" charset="-122"/>
                <a:cs typeface="新宋体" panose="02010609030101010101" charset="-122"/>
                <a:sym typeface="+mn-ea"/>
              </a:rPr>
              <a:t>)</a:t>
            </a:r>
            <a:r>
              <a:rPr lang="zh-CN" altLang="en-US" sz="3600" b="1">
                <a:solidFill>
                  <a:srgbClr val="FF0000"/>
                </a:solidFill>
                <a:latin typeface="新宋体" panose="02010609030101010101" charset="-122"/>
                <a:ea typeface="新宋体" panose="02010609030101010101" charset="-122"/>
                <a:cs typeface="新宋体" panose="02010609030101010101" charset="-122"/>
              </a:rPr>
              <a:t>迈入文明时代的门槛</a:t>
            </a:r>
          </a:p>
        </p:txBody>
      </p:sp>
      <p:sp>
        <p:nvSpPr>
          <p:cNvPr id="3" name="文本框 2"/>
          <p:cNvSpPr txBox="1"/>
          <p:nvPr/>
        </p:nvSpPr>
        <p:spPr>
          <a:xfrm>
            <a:off x="4177030" y="1284605"/>
            <a:ext cx="7593330" cy="4916170"/>
          </a:xfrm>
          <a:prstGeom prst="rect">
            <a:avLst/>
          </a:prstGeom>
          <a:noFill/>
        </p:spPr>
        <p:txBody>
          <a:bodyPr wrap="square" rtlCol="0" anchor="t">
            <a:spAutoFit/>
          </a:bodyPr>
          <a:lstStyle/>
          <a:p>
            <a:pPr>
              <a:lnSpc>
                <a:spcPct val="140000"/>
              </a:lnSpc>
            </a:pPr>
            <a:r>
              <a:rPr lang="zh-CN" altLang="en-US" sz="3200" b="1">
                <a:latin typeface="新宋体" panose="02010609030101010101" charset="-122"/>
                <a:ea typeface="新宋体" panose="02010609030101010101" charset="-122"/>
              </a:rPr>
              <a:t>①</a:t>
            </a:r>
            <a:r>
              <a:rPr lang="zh-CN" altLang="en-US" sz="3200" b="1">
                <a:solidFill>
                  <a:srgbClr val="FF0000"/>
                </a:solidFill>
                <a:latin typeface="新宋体" panose="02010609030101010101" charset="-122"/>
                <a:ea typeface="新宋体" panose="02010609030101010101" charset="-122"/>
              </a:rPr>
              <a:t>奴隶社会</a:t>
            </a:r>
            <a:r>
              <a:rPr lang="zh-CN" altLang="en-US" sz="3200" b="1">
                <a:latin typeface="新宋体" panose="02010609030101010101" charset="-122"/>
                <a:ea typeface="新宋体" panose="02010609030101010101" charset="-122"/>
              </a:rPr>
              <a:t>代替原始社会，</a:t>
            </a:r>
            <a:r>
              <a:rPr lang="zh-CN" altLang="en-US" sz="3200" b="1">
                <a:solidFill>
                  <a:srgbClr val="FF0000"/>
                </a:solidFill>
                <a:latin typeface="新宋体" panose="02010609030101010101" charset="-122"/>
                <a:ea typeface="新宋体" panose="02010609030101010101" charset="-122"/>
              </a:rPr>
              <a:t>促进了生产力的发展</a:t>
            </a:r>
            <a:r>
              <a:rPr lang="zh-CN" altLang="en-US" sz="3200" b="1">
                <a:latin typeface="新宋体" panose="02010609030101010101" charset="-122"/>
                <a:ea typeface="新宋体" panose="02010609030101010101" charset="-122"/>
              </a:rPr>
              <a:t>，</a:t>
            </a:r>
            <a:r>
              <a:rPr lang="zh-CN" altLang="en-US" sz="3200" b="1">
                <a:solidFill>
                  <a:srgbClr val="FF0000"/>
                </a:solidFill>
                <a:latin typeface="新宋体" panose="02010609030101010101" charset="-122"/>
                <a:ea typeface="新宋体" panose="02010609030101010101" charset="-122"/>
              </a:rPr>
              <a:t>使人类</a:t>
            </a:r>
            <a:r>
              <a:rPr lang="zh-CN" altLang="en-US" sz="3200" b="1">
                <a:latin typeface="新宋体" panose="02010609030101010101" charset="-122"/>
                <a:ea typeface="新宋体" panose="02010609030101010101" charset="-122"/>
              </a:rPr>
              <a:t>摆脱蒙昧野蛮的状态，</a:t>
            </a:r>
            <a:r>
              <a:rPr lang="zh-CN" altLang="en-US" sz="3200" b="1">
                <a:solidFill>
                  <a:srgbClr val="FF0000"/>
                </a:solidFill>
                <a:latin typeface="新宋体" panose="02010609030101010101" charset="-122"/>
                <a:ea typeface="新宋体" panose="02010609030101010101" charset="-122"/>
              </a:rPr>
              <a:t>迈入了文明时代</a:t>
            </a:r>
            <a:r>
              <a:rPr lang="zh-CN" altLang="en-US" sz="3200" b="1">
                <a:latin typeface="新宋体" panose="02010609030101010101" charset="-122"/>
                <a:ea typeface="新宋体" panose="02010609030101010101" charset="-122"/>
              </a:rPr>
              <a:t>的门槛，</a:t>
            </a:r>
            <a:r>
              <a:rPr lang="zh-CN" altLang="en-US" sz="3200" b="1">
                <a:solidFill>
                  <a:srgbClr val="FF0000"/>
                </a:solidFill>
                <a:latin typeface="新宋体" panose="02010609030101010101" charset="-122"/>
                <a:ea typeface="新宋体" panose="02010609030101010101" charset="-122"/>
              </a:rPr>
              <a:t>是历史的进步。</a:t>
            </a:r>
          </a:p>
          <a:p>
            <a:pPr>
              <a:lnSpc>
                <a:spcPct val="140000"/>
              </a:lnSpc>
            </a:pPr>
            <a:r>
              <a:rPr lang="zh-CN" altLang="en-US" sz="3200" b="1">
                <a:latin typeface="新宋体" panose="02010609030101010101" charset="-122"/>
                <a:ea typeface="新宋体" panose="02010609030101010101" charset="-122"/>
              </a:rPr>
              <a:t>②由此可见，</a:t>
            </a:r>
            <a:r>
              <a:rPr lang="zh-CN" altLang="en-US" sz="3200" b="1">
                <a:solidFill>
                  <a:srgbClr val="FF0000"/>
                </a:solidFill>
                <a:latin typeface="新宋体" panose="02010609030101010101" charset="-122"/>
                <a:ea typeface="新宋体" panose="02010609030101010101" charset="-122"/>
              </a:rPr>
              <a:t>一种社会形态</a:t>
            </a:r>
            <a:r>
              <a:rPr lang="zh-CN" altLang="en-US" sz="3200" b="1">
                <a:latin typeface="新宋体" panose="02010609030101010101" charset="-122"/>
                <a:ea typeface="新宋体" panose="02010609030101010101" charset="-122"/>
              </a:rPr>
              <a:t>替代另一种社会形态，究竟是历史的进步还是倒退，</a:t>
            </a:r>
            <a:r>
              <a:rPr lang="zh-CN" altLang="en-US" sz="3200" b="1">
                <a:solidFill>
                  <a:srgbClr val="FF0000"/>
                </a:solidFill>
                <a:latin typeface="新宋体" panose="02010609030101010101" charset="-122"/>
                <a:ea typeface="新宋体" panose="02010609030101010101" charset="-122"/>
              </a:rPr>
              <a:t>判断</a:t>
            </a:r>
            <a:r>
              <a:rPr lang="zh-CN" altLang="en-US" sz="3200" b="1">
                <a:latin typeface="新宋体" panose="02010609030101010101" charset="-122"/>
                <a:ea typeface="新宋体" panose="02010609030101010101" charset="-122"/>
              </a:rPr>
              <a:t>的主要</a:t>
            </a:r>
            <a:r>
              <a:rPr lang="zh-CN" altLang="en-US" sz="3200" b="1">
                <a:solidFill>
                  <a:srgbClr val="FF0000"/>
                </a:solidFill>
                <a:latin typeface="新宋体" panose="02010609030101010101" charset="-122"/>
                <a:ea typeface="新宋体" panose="02010609030101010101" charset="-122"/>
              </a:rPr>
              <a:t>标志</a:t>
            </a:r>
            <a:r>
              <a:rPr lang="zh-CN" altLang="en-US" sz="3200" b="1">
                <a:latin typeface="新宋体" panose="02010609030101010101" charset="-122"/>
                <a:ea typeface="新宋体" panose="02010609030101010101" charset="-122"/>
              </a:rPr>
              <a:t>，是看</a:t>
            </a:r>
            <a:r>
              <a:rPr lang="zh-CN" altLang="en-US" sz="3200" b="1">
                <a:solidFill>
                  <a:srgbClr val="FF0000"/>
                </a:solidFill>
                <a:latin typeface="新宋体" panose="02010609030101010101" charset="-122"/>
                <a:ea typeface="新宋体" panose="02010609030101010101" charset="-122"/>
              </a:rPr>
              <a:t>生产关系是否适应生产力的发展</a:t>
            </a:r>
            <a:r>
              <a:rPr lang="zh-CN" altLang="en-US" sz="3200" b="1">
                <a:latin typeface="新宋体" panose="02010609030101010101" charset="-122"/>
                <a:ea typeface="新宋体" panose="02010609030101010101" charset="-122"/>
              </a:rPr>
              <a:t>。</a:t>
            </a:r>
          </a:p>
        </p:txBody>
      </p:sp>
      <p:pic>
        <p:nvPicPr>
          <p:cNvPr id="8" name="图片 7" descr="C:\Users\Administrator\Desktop\360截图20190820233556775.jpg360截图20190820233556775"/>
          <p:cNvPicPr>
            <a:picLocks noChangeAspect="1"/>
          </p:cNvPicPr>
          <p:nvPr/>
        </p:nvPicPr>
        <p:blipFill>
          <a:blip r:embed="rId2"/>
          <a:srcRect/>
          <a:stretch>
            <a:fillRect/>
          </a:stretch>
        </p:blipFill>
        <p:spPr>
          <a:xfrm>
            <a:off x="-31750" y="90805"/>
            <a:ext cx="3878580" cy="6751955"/>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up)">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2147482514" descr="W020180429633838836528"/>
          <p:cNvPicPr>
            <a:picLocks noChangeAspect="1"/>
          </p:cNvPicPr>
          <p:nvPr/>
        </p:nvPicPr>
        <p:blipFill>
          <a:blip r:embed="rId3"/>
          <a:stretch>
            <a:fillRect/>
          </a:stretch>
        </p:blipFill>
        <p:spPr>
          <a:xfrm>
            <a:off x="27940" y="17145"/>
            <a:ext cx="12090400" cy="6821805"/>
          </a:xfrm>
          <a:prstGeom prst="rect">
            <a:avLst/>
          </a:prstGeom>
          <a:noFill/>
          <a:ln w="9525">
            <a:noFill/>
          </a:ln>
        </p:spPr>
      </p:pic>
      <p:sp>
        <p:nvSpPr>
          <p:cNvPr id="3" name="文本框 2"/>
          <p:cNvSpPr txBox="1"/>
          <p:nvPr/>
        </p:nvSpPr>
        <p:spPr>
          <a:xfrm>
            <a:off x="778510" y="5717540"/>
            <a:ext cx="8903970" cy="706755"/>
          </a:xfrm>
          <a:prstGeom prst="rect">
            <a:avLst/>
          </a:prstGeom>
          <a:solidFill>
            <a:schemeClr val="bg1"/>
          </a:solidFill>
        </p:spPr>
        <p:txBody>
          <a:bodyPr wrap="square" rtlCol="0" anchor="t">
            <a:spAutoFit/>
          </a:bodyPr>
          <a:lstStyle/>
          <a:p>
            <a:pPr algn="ctr"/>
            <a:r>
              <a:rPr lang="zh-CN" altLang="en-US" sz="4000" b="1"/>
              <a:t>1.1原始社会的解体和阶级社会的演进</a:t>
            </a:r>
          </a:p>
        </p:txBody>
      </p:sp>
      <p:sp>
        <p:nvSpPr>
          <p:cNvPr id="4" name="矩形 3"/>
          <p:cNvSpPr/>
          <p:nvPr/>
        </p:nvSpPr>
        <p:spPr>
          <a:xfrm>
            <a:off x="229870" y="264795"/>
            <a:ext cx="4840605" cy="1568450"/>
          </a:xfrm>
          <a:prstGeom prst="rect">
            <a:avLst/>
          </a:prstGeom>
          <a:noFill/>
          <a:ln>
            <a:noFill/>
          </a:ln>
        </p:spPr>
        <p:txBody>
          <a:bodyPr wrap="square" rtlCol="0" anchor="t">
            <a:spAutoFit/>
          </a:bodyPr>
          <a:lstStyle/>
          <a:p>
            <a:pPr algn="ctr"/>
            <a:r>
              <a:rPr lang="zh-CN" altLang="en-US" sz="4800" b="1">
                <a:solidFill>
                  <a:schemeClr val="tx1"/>
                </a:solidFill>
                <a:effectLst>
                  <a:outerShdw blurRad="38100" dist="19050" dir="2700000" algn="tl" rotWithShape="0">
                    <a:schemeClr val="dk1">
                      <a:alpha val="40000"/>
                    </a:schemeClr>
                  </a:outerShdw>
                </a:effectLst>
              </a:rPr>
              <a:t>今天我们先看看前四个社会</a:t>
            </a:r>
          </a:p>
        </p:txBody>
      </p:sp>
      <p:sp>
        <p:nvSpPr>
          <p:cNvPr id="5" name="矩形 4"/>
          <p:cNvSpPr/>
          <p:nvPr/>
        </p:nvSpPr>
        <p:spPr>
          <a:xfrm>
            <a:off x="7277735" y="633730"/>
            <a:ext cx="4840605" cy="829945"/>
          </a:xfrm>
          <a:prstGeom prst="rect">
            <a:avLst/>
          </a:prstGeom>
          <a:noFill/>
          <a:ln>
            <a:noFill/>
          </a:ln>
        </p:spPr>
        <p:txBody>
          <a:bodyPr wrap="square" rtlCol="0" anchor="t">
            <a:spAutoFit/>
          </a:bodyPr>
          <a:lstStyle/>
          <a:p>
            <a:pPr algn="ctr"/>
            <a:r>
              <a:rPr lang="zh-CN" altLang="en-US" sz="4800" b="1">
                <a:solidFill>
                  <a:schemeClr val="tx1"/>
                </a:solidFill>
                <a:effectLst>
                  <a:outerShdw blurRad="38100" dist="19050" dir="2700000" algn="tl" rotWithShape="0">
                    <a:schemeClr val="dk1">
                      <a:alpha val="40000"/>
                    </a:schemeClr>
                  </a:outerShdw>
                </a:effectLst>
              </a:rPr>
              <a:t>一起了解</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3000" fill="hold">
                                          <p:stCondLst>
                                            <p:cond delay="0"/>
                                          </p:stCondLst>
                                        </p:cTn>
                                        <p:tgtEl>
                                          <p:spTgt spid="2"/>
                                        </p:tgtEl>
                                        <p:attrNameLst>
                                          <p:attrName>style.visibility</p:attrName>
                                        </p:attrNameLst>
                                      </p:cBhvr>
                                      <p:to>
                                        <p:strVal val="visible"/>
                                      </p:to>
                                    </p:set>
                                    <p:animEffect transition="in" filter="wipe(up)">
                                      <p:cBhvr>
                                        <p:cTn id="7" dur="3000"/>
                                        <p:tgtEl>
                                          <p:spTgt spid="2"/>
                                        </p:tgtEl>
                                      </p:cBhvr>
                                    </p:animEffect>
                                  </p:childTnLst>
                                </p:cTn>
                              </p:par>
                              <p:par>
                                <p:cTn id="8" presetID="22" presetClass="entr" presetSubtype="1" fill="hold" grpId="0" nodeType="withEffect">
                                  <p:stCondLst>
                                    <p:cond delay="0"/>
                                  </p:stCondLst>
                                  <p:childTnLst>
                                    <p:set>
                                      <p:cBhvr>
                                        <p:cTn id="9" dur="3000" fill="hold">
                                          <p:stCondLst>
                                            <p:cond delay="0"/>
                                          </p:stCondLst>
                                        </p:cTn>
                                        <p:tgtEl>
                                          <p:spTgt spid="3"/>
                                        </p:tgtEl>
                                        <p:attrNameLst>
                                          <p:attrName>style.visibility</p:attrName>
                                        </p:attrNameLst>
                                      </p:cBhvr>
                                      <p:to>
                                        <p:strVal val="visible"/>
                                      </p:to>
                                    </p:set>
                                    <p:animEffect transition="in" filter="wipe(up)">
                                      <p:cBhvr>
                                        <p:cTn id="10" dur="3000"/>
                                        <p:tgtEl>
                                          <p:spTgt spid="3"/>
                                        </p:tgtEl>
                                      </p:cBhvr>
                                    </p:animEffect>
                                  </p:childTnLst>
                                </p:cTn>
                              </p:par>
                              <p:par>
                                <p:cTn id="11" presetID="22" presetClass="entr" presetSubtype="1" fill="hold" grpId="0" nodeType="withEffect">
                                  <p:stCondLst>
                                    <p:cond delay="0"/>
                                  </p:stCondLst>
                                  <p:childTnLst>
                                    <p:set>
                                      <p:cBhvr>
                                        <p:cTn id="12" dur="3000" fill="hold">
                                          <p:stCondLst>
                                            <p:cond delay="0"/>
                                          </p:stCondLst>
                                        </p:cTn>
                                        <p:tgtEl>
                                          <p:spTgt spid="4"/>
                                        </p:tgtEl>
                                        <p:attrNameLst>
                                          <p:attrName>style.visibility</p:attrName>
                                        </p:attrNameLst>
                                      </p:cBhvr>
                                      <p:to>
                                        <p:strVal val="visible"/>
                                      </p:to>
                                    </p:set>
                                    <p:animEffect transition="in" filter="wipe(up)">
                                      <p:cBhvr>
                                        <p:cTn id="13" dur="3000"/>
                                        <p:tgtEl>
                                          <p:spTgt spid="4"/>
                                        </p:tgtEl>
                                      </p:cBhvr>
                                    </p:animEffect>
                                  </p:childTnLst>
                                </p:cTn>
                              </p:par>
                              <p:par>
                                <p:cTn id="14" presetID="22" presetClass="entr" presetSubtype="1" fill="hold" grpId="0" nodeType="withEffect">
                                  <p:stCondLst>
                                    <p:cond delay="0"/>
                                  </p:stCondLst>
                                  <p:childTnLst>
                                    <p:set>
                                      <p:cBhvr>
                                        <p:cTn id="15" dur="3000" fill="hold">
                                          <p:stCondLst>
                                            <p:cond delay="0"/>
                                          </p:stCondLst>
                                        </p:cTn>
                                        <p:tgtEl>
                                          <p:spTgt spid="5"/>
                                        </p:tgtEl>
                                        <p:attrNameLst>
                                          <p:attrName>style.visibility</p:attrName>
                                        </p:attrNameLst>
                                      </p:cBhvr>
                                      <p:to>
                                        <p:strVal val="visible"/>
                                      </p:to>
                                    </p:set>
                                    <p:animEffect transition="in" filter="wipe(up)">
                                      <p:cBhvr>
                                        <p:cTn id="16" dur="3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教师形象 (2)"/>
          <p:cNvPicPr>
            <a:picLocks noChangeAspect="1"/>
          </p:cNvPicPr>
          <p:nvPr/>
        </p:nvPicPr>
        <p:blipFill>
          <a:blip r:embed="rId2"/>
          <a:stretch>
            <a:fillRect/>
          </a:stretch>
        </p:blipFill>
        <p:spPr>
          <a:xfrm>
            <a:off x="64770" y="65405"/>
            <a:ext cx="4185285" cy="6741795"/>
          </a:xfrm>
          <a:prstGeom prst="rect">
            <a:avLst/>
          </a:prstGeom>
        </p:spPr>
      </p:pic>
      <p:sp>
        <p:nvSpPr>
          <p:cNvPr id="5" name="文本框 4"/>
          <p:cNvSpPr txBox="1"/>
          <p:nvPr/>
        </p:nvSpPr>
        <p:spPr>
          <a:xfrm>
            <a:off x="2751455" y="65405"/>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牛刀小试</a:t>
            </a:r>
          </a:p>
        </p:txBody>
      </p:sp>
      <p:sp>
        <p:nvSpPr>
          <p:cNvPr id="100" name="文本框 99"/>
          <p:cNvSpPr txBox="1"/>
          <p:nvPr/>
        </p:nvSpPr>
        <p:spPr>
          <a:xfrm>
            <a:off x="4050665" y="165100"/>
            <a:ext cx="8091805" cy="6490335"/>
          </a:xfrm>
          <a:prstGeom prst="rect">
            <a:avLst/>
          </a:prstGeom>
          <a:noFill/>
          <a:ln w="9525">
            <a:noFill/>
          </a:ln>
        </p:spPr>
        <p:txBody>
          <a:bodyPr wrap="square">
            <a:spAutoFit/>
          </a:bodyPr>
          <a:lstStyle/>
          <a:p>
            <a:pPr indent="0">
              <a:lnSpc>
                <a:spcPct val="130000"/>
              </a:lnSpc>
            </a:pPr>
            <a:r>
              <a:rPr lang="en-US" altLang="zh-CN" sz="3200" b="1">
                <a:latin typeface="新宋体" panose="02010609030101010101" charset="-122"/>
                <a:ea typeface="新宋体" panose="02010609030101010101" charset="-122"/>
                <a:cs typeface="新宋体" panose="02010609030101010101" charset="-122"/>
              </a:rPr>
              <a:t>1.</a:t>
            </a:r>
            <a:r>
              <a:rPr lang="zh-CN" sz="3200" b="1">
                <a:latin typeface="新宋体" panose="02010609030101010101" charset="-122"/>
                <a:ea typeface="新宋体" panose="02010609030101010101" charset="-122"/>
                <a:cs typeface="新宋体" panose="02010609030101010101" charset="-122"/>
              </a:rPr>
              <a:t>达尔文在环球考察中记述这样一个故事：一个欧洲人来到美洲的火地岛，送给岛上居民一条被子。不料接受赠物的居民把被子撕成一块块布片，分给当地的每一个人。好端端的被子变成没有用的碎布片。这个分送布片的举动主要说明（</a:t>
            </a:r>
            <a:r>
              <a:rPr lang="en-US" sz="3200" b="1">
                <a:latin typeface="新宋体" panose="02010609030101010101" charset="-122"/>
                <a:ea typeface="新宋体" panose="02010609030101010101" charset="-122"/>
                <a:cs typeface="新宋体" panose="02010609030101010101" charset="-122"/>
              </a:rPr>
              <a:t>    </a:t>
            </a:r>
            <a:r>
              <a:rPr lang="zh-CN" sz="3200" b="1">
                <a:latin typeface="新宋体" panose="02010609030101010101" charset="-122"/>
                <a:ea typeface="新宋体" panose="02010609030101010101" charset="-122"/>
                <a:cs typeface="新宋体" panose="02010609030101010101" charset="-122"/>
              </a:rPr>
              <a:t>）</a:t>
            </a:r>
            <a:endParaRPr lang="en-US" sz="3200" b="1">
              <a:latin typeface="新宋体" panose="02010609030101010101" charset="-122"/>
              <a:ea typeface="新宋体" panose="02010609030101010101" charset="-122"/>
              <a:cs typeface="新宋体" panose="02010609030101010101" charset="-122"/>
            </a:endParaRPr>
          </a:p>
          <a:p>
            <a:pPr indent="0">
              <a:lnSpc>
                <a:spcPct val="130000"/>
              </a:lnSpc>
            </a:pPr>
            <a:r>
              <a:rPr lang="en-US" sz="3200" b="1">
                <a:latin typeface="新宋体" panose="02010609030101010101" charset="-122"/>
                <a:ea typeface="新宋体" panose="02010609030101010101" charset="-122"/>
                <a:cs typeface="新宋体" panose="02010609030101010101" charset="-122"/>
              </a:rPr>
              <a:t>A.</a:t>
            </a:r>
            <a:r>
              <a:rPr lang="zh-CN" sz="3200" b="1">
                <a:latin typeface="新宋体" panose="02010609030101010101" charset="-122"/>
                <a:ea typeface="新宋体" panose="02010609030101010101" charset="-122"/>
                <a:cs typeface="新宋体" panose="02010609030101010101" charset="-122"/>
              </a:rPr>
              <a:t>当时居民不需要被子</a:t>
            </a:r>
            <a:endParaRPr lang="en-US" sz="3200" b="1">
              <a:latin typeface="新宋体" panose="02010609030101010101" charset="-122"/>
              <a:ea typeface="新宋体" panose="02010609030101010101" charset="-122"/>
              <a:cs typeface="新宋体" panose="02010609030101010101" charset="-122"/>
            </a:endParaRPr>
          </a:p>
          <a:p>
            <a:pPr indent="0">
              <a:lnSpc>
                <a:spcPct val="130000"/>
              </a:lnSpc>
            </a:pPr>
            <a:r>
              <a:rPr lang="en-US" sz="3200" b="1">
                <a:latin typeface="新宋体" panose="02010609030101010101" charset="-122"/>
                <a:ea typeface="新宋体" panose="02010609030101010101" charset="-122"/>
                <a:cs typeface="新宋体" panose="02010609030101010101" charset="-122"/>
              </a:rPr>
              <a:t>B.</a:t>
            </a:r>
            <a:r>
              <a:rPr lang="zh-CN" sz="3200" b="1">
                <a:latin typeface="新宋体" panose="02010609030101010101" charset="-122"/>
                <a:ea typeface="新宋体" panose="02010609030101010101" charset="-122"/>
                <a:cs typeface="新宋体" panose="02010609030101010101" charset="-122"/>
              </a:rPr>
              <a:t>当地居民仍然保持着平均分配的原始习俗</a:t>
            </a:r>
            <a:endParaRPr lang="en-US" sz="3200" b="1">
              <a:latin typeface="新宋体" panose="02010609030101010101" charset="-122"/>
              <a:ea typeface="新宋体" panose="02010609030101010101" charset="-122"/>
              <a:cs typeface="新宋体" panose="02010609030101010101" charset="-122"/>
            </a:endParaRPr>
          </a:p>
          <a:p>
            <a:pPr indent="0">
              <a:lnSpc>
                <a:spcPct val="130000"/>
              </a:lnSpc>
            </a:pPr>
            <a:r>
              <a:rPr lang="en-US" sz="3200" b="1">
                <a:latin typeface="新宋体" panose="02010609030101010101" charset="-122"/>
                <a:ea typeface="新宋体" panose="02010609030101010101" charset="-122"/>
                <a:cs typeface="新宋体" panose="02010609030101010101" charset="-122"/>
              </a:rPr>
              <a:t>C.</a:t>
            </a:r>
            <a:r>
              <a:rPr lang="zh-CN" sz="3200" b="1">
                <a:latin typeface="新宋体" panose="02010609030101010101" charset="-122"/>
                <a:ea typeface="新宋体" panose="02010609030101010101" charset="-122"/>
                <a:cs typeface="新宋体" panose="02010609030101010101" charset="-122"/>
              </a:rPr>
              <a:t>当地人实行生产资料归集体所有</a:t>
            </a:r>
            <a:endParaRPr lang="en-US" sz="3200" b="1">
              <a:latin typeface="新宋体" panose="02010609030101010101" charset="-122"/>
              <a:ea typeface="新宋体" panose="02010609030101010101" charset="-122"/>
              <a:cs typeface="新宋体" panose="02010609030101010101" charset="-122"/>
            </a:endParaRPr>
          </a:p>
          <a:p>
            <a:pPr indent="0">
              <a:lnSpc>
                <a:spcPct val="130000"/>
              </a:lnSpc>
            </a:pPr>
            <a:r>
              <a:rPr lang="en-US" sz="3200" b="1">
                <a:latin typeface="新宋体" panose="02010609030101010101" charset="-122"/>
                <a:ea typeface="新宋体" panose="02010609030101010101" charset="-122"/>
                <a:cs typeface="新宋体" panose="02010609030101010101" charset="-122"/>
              </a:rPr>
              <a:t>D.</a:t>
            </a:r>
            <a:r>
              <a:rPr lang="zh-CN" sz="3200" b="1">
                <a:latin typeface="新宋体" panose="02010609030101010101" charset="-122"/>
                <a:ea typeface="新宋体" panose="02010609030101010101" charset="-122"/>
                <a:cs typeface="新宋体" panose="02010609030101010101" charset="-122"/>
              </a:rPr>
              <a:t>当地居民睡觉没有使用被子的习惯</a:t>
            </a:r>
            <a:endParaRPr lang="zh-CN" altLang="en-US" sz="3200" b="1">
              <a:latin typeface="新宋体" panose="02010609030101010101" charset="-122"/>
              <a:ea typeface="新宋体" panose="02010609030101010101" charset="-122"/>
              <a:cs typeface="新宋体" panose="02010609030101010101" charset="-122"/>
            </a:endParaRPr>
          </a:p>
        </p:txBody>
      </p:sp>
      <p:sp>
        <p:nvSpPr>
          <p:cNvPr id="2" name="文本框 1"/>
          <p:cNvSpPr txBox="1"/>
          <p:nvPr/>
        </p:nvSpPr>
        <p:spPr>
          <a:xfrm>
            <a:off x="4050030" y="4728210"/>
            <a:ext cx="7942580" cy="583565"/>
          </a:xfrm>
          <a:prstGeom prst="rect">
            <a:avLst/>
          </a:prstGeom>
          <a:noFill/>
        </p:spPr>
        <p:txBody>
          <a:bodyPr wrap="none" rtlCol="0" anchor="t">
            <a:spAutoFit/>
          </a:bodyPr>
          <a:lstStyle/>
          <a:p>
            <a:r>
              <a:rPr lang="en-US" sz="3200" b="1">
                <a:solidFill>
                  <a:srgbClr val="FF0000"/>
                </a:solidFill>
                <a:latin typeface="新宋体" panose="02010609030101010101" charset="-122"/>
                <a:ea typeface="新宋体" panose="02010609030101010101" charset="-122"/>
                <a:cs typeface="新宋体" panose="02010609030101010101" charset="-122"/>
                <a:sym typeface="+mn-ea"/>
              </a:rPr>
              <a:t>B.</a:t>
            </a:r>
            <a:r>
              <a:rPr lang="zh-CN" sz="3200" b="1">
                <a:solidFill>
                  <a:srgbClr val="FF0000"/>
                </a:solidFill>
                <a:latin typeface="新宋体" panose="02010609030101010101" charset="-122"/>
                <a:ea typeface="新宋体" panose="02010609030101010101" charset="-122"/>
                <a:cs typeface="新宋体" panose="02010609030101010101" charset="-122"/>
                <a:sym typeface="+mn-ea"/>
              </a:rPr>
              <a:t>当地居民仍然保持着平均分配的原始习俗</a:t>
            </a:r>
            <a:endParaRPr lang="zh-CN" altLang="en-US" sz="32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100"/>
                                        </p:tgtEl>
                                        <p:attrNameLst>
                                          <p:attrName>style.visibility</p:attrName>
                                        </p:attrNameLst>
                                      </p:cBhvr>
                                      <p:to>
                                        <p:strVal val="visible"/>
                                      </p:to>
                                    </p:set>
                                    <p:animEffect transition="in" filter="wipe(left)">
                                      <p:cBhvr>
                                        <p:cTn id="7" dur="2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 calcmode="lin" valueType="num">
                                      <p:cBhvr>
                                        <p:cTn id="12" dur="1000" fill="hold"/>
                                        <p:tgtEl>
                                          <p:spTgt spid="2">
                                            <p:txEl>
                                              <p:pRg st="0" end="0"/>
                                            </p:txEl>
                                          </p:spTgt>
                                        </p:tgtEl>
                                        <p:attrNameLst>
                                          <p:attrName>ppt_w</p:attrName>
                                        </p:attrNameLst>
                                      </p:cBhvr>
                                      <p:tavLst>
                                        <p:tav tm="0">
                                          <p:val>
                                            <p:strVal val="#ppt_w*0.70"/>
                                          </p:val>
                                        </p:tav>
                                        <p:tav tm="100000">
                                          <p:val>
                                            <p:strVal val="#ppt_w"/>
                                          </p:val>
                                        </p:tav>
                                      </p:tavLst>
                                    </p:anim>
                                    <p:anim calcmode="lin" valueType="num">
                                      <p:cBhvr>
                                        <p:cTn id="13" dur="1000" fill="hold"/>
                                        <p:tgtEl>
                                          <p:spTgt spid="2">
                                            <p:txEl>
                                              <p:pRg st="0" end="0"/>
                                            </p:txEl>
                                          </p:spTgt>
                                        </p:tgtEl>
                                        <p:attrNameLst>
                                          <p:attrName>ppt_h</p:attrName>
                                        </p:attrNameLst>
                                      </p:cBhvr>
                                      <p:tavLst>
                                        <p:tav tm="0">
                                          <p:val>
                                            <p:strVal val="#ppt_h"/>
                                          </p:val>
                                        </p:tav>
                                        <p:tav tm="100000">
                                          <p:val>
                                            <p:strVal val="#ppt_h"/>
                                          </p:val>
                                        </p:tav>
                                      </p:tavLst>
                                    </p:anim>
                                    <p:animEffect transition="in" filter="fade">
                                      <p:cBhvr>
                                        <p:cTn id="14" dur="1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教师形象 (2)"/>
          <p:cNvPicPr>
            <a:picLocks noChangeAspect="1"/>
          </p:cNvPicPr>
          <p:nvPr/>
        </p:nvPicPr>
        <p:blipFill>
          <a:blip r:embed="rId2"/>
          <a:stretch>
            <a:fillRect/>
          </a:stretch>
        </p:blipFill>
        <p:spPr>
          <a:xfrm>
            <a:off x="64770" y="65405"/>
            <a:ext cx="4185285" cy="6741795"/>
          </a:xfrm>
          <a:prstGeom prst="rect">
            <a:avLst/>
          </a:prstGeom>
        </p:spPr>
      </p:pic>
      <p:sp>
        <p:nvSpPr>
          <p:cNvPr id="5" name="文本框 4"/>
          <p:cNvSpPr txBox="1"/>
          <p:nvPr/>
        </p:nvSpPr>
        <p:spPr>
          <a:xfrm>
            <a:off x="2751455" y="65405"/>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牛刀小试</a:t>
            </a:r>
          </a:p>
        </p:txBody>
      </p:sp>
      <p:sp>
        <p:nvSpPr>
          <p:cNvPr id="100" name="文本框 99"/>
          <p:cNvSpPr txBox="1"/>
          <p:nvPr/>
        </p:nvSpPr>
        <p:spPr>
          <a:xfrm>
            <a:off x="4050665" y="165100"/>
            <a:ext cx="8091805" cy="6490335"/>
          </a:xfrm>
          <a:prstGeom prst="rect">
            <a:avLst/>
          </a:prstGeom>
          <a:noFill/>
          <a:ln w="9525">
            <a:noFill/>
          </a:ln>
        </p:spPr>
        <p:txBody>
          <a:bodyPr wrap="square">
            <a:spAutoFit/>
          </a:bodyPr>
          <a:lstStyle/>
          <a:p>
            <a:pPr indent="0">
              <a:lnSpc>
                <a:spcPct val="130000"/>
              </a:lnSpc>
            </a:pPr>
            <a:r>
              <a:rPr lang="en-US" altLang="zh-CN" sz="3200" b="1">
                <a:latin typeface="新宋体" panose="02010609030101010101" charset="-122"/>
                <a:ea typeface="新宋体" panose="02010609030101010101" charset="-122"/>
                <a:cs typeface="新宋体" panose="02010609030101010101" charset="-122"/>
              </a:rPr>
              <a:t>2.</a:t>
            </a:r>
            <a:r>
              <a:rPr sz="3200" b="1">
                <a:latin typeface="新宋体" panose="02010609030101010101" charset="-122"/>
                <a:ea typeface="新宋体" panose="02010609030101010101" charset="-122"/>
                <a:cs typeface="新宋体" panose="02010609030101010101" charset="-122"/>
              </a:rPr>
              <a:t>只有生产发展到一定程度，才能出现阶级；只要生产发展到一定阶段，就必然产生阶级。这表明(     )</a:t>
            </a:r>
          </a:p>
          <a:p>
            <a:pPr indent="0">
              <a:lnSpc>
                <a:spcPct val="130000"/>
              </a:lnSpc>
            </a:pPr>
            <a:r>
              <a:rPr sz="3200" b="1">
                <a:latin typeface="新宋体" panose="02010609030101010101" charset="-122"/>
                <a:ea typeface="新宋体" panose="02010609030101010101" charset="-122"/>
                <a:cs typeface="新宋体" panose="02010609030101010101" charset="-122"/>
              </a:rPr>
              <a:t>①阶级不是从来就有的   </a:t>
            </a:r>
          </a:p>
          <a:p>
            <a:pPr indent="0">
              <a:lnSpc>
                <a:spcPct val="130000"/>
              </a:lnSpc>
            </a:pPr>
            <a:r>
              <a:rPr sz="3200" b="1">
                <a:latin typeface="新宋体" panose="02010609030101010101" charset="-122"/>
                <a:ea typeface="新宋体" panose="02010609030101010101" charset="-122"/>
                <a:cs typeface="新宋体" panose="02010609030101010101" charset="-122"/>
              </a:rPr>
              <a:t>②阶级的产生与生产的发展密切相关 </a:t>
            </a:r>
          </a:p>
          <a:p>
            <a:pPr indent="0">
              <a:lnSpc>
                <a:spcPct val="130000"/>
              </a:lnSpc>
            </a:pPr>
            <a:r>
              <a:rPr sz="3200" b="1">
                <a:latin typeface="新宋体" panose="02010609030101010101" charset="-122"/>
                <a:ea typeface="新宋体" panose="02010609030101010101" charset="-122"/>
                <a:cs typeface="新宋体" panose="02010609030101010101" charset="-122"/>
              </a:rPr>
              <a:t>③阶级就是在一定生产关系中处于不同地位的各种集团 </a:t>
            </a:r>
          </a:p>
          <a:p>
            <a:pPr indent="0">
              <a:lnSpc>
                <a:spcPct val="130000"/>
              </a:lnSpc>
            </a:pPr>
            <a:r>
              <a:rPr sz="3200" b="1">
                <a:latin typeface="新宋体" panose="02010609030101010101" charset="-122"/>
                <a:ea typeface="新宋体" panose="02010609030101010101" charset="-122"/>
                <a:cs typeface="新宋体" panose="02010609030101010101" charset="-122"/>
              </a:rPr>
              <a:t>④社会生产力的发展是阶级产生的根本原因 </a:t>
            </a:r>
          </a:p>
          <a:p>
            <a:pPr indent="0">
              <a:lnSpc>
                <a:spcPct val="130000"/>
              </a:lnSpc>
            </a:pPr>
            <a:r>
              <a:rPr sz="3200" b="1">
                <a:latin typeface="新宋体" panose="02010609030101010101" charset="-122"/>
                <a:ea typeface="新宋体" panose="02010609030101010101" charset="-122"/>
                <a:cs typeface="新宋体" panose="02010609030101010101" charset="-122"/>
              </a:rPr>
              <a:t>A．①②③④　　 B．①②④　　 C．①②③       D. ②③④</a:t>
            </a:r>
          </a:p>
        </p:txBody>
      </p:sp>
      <p:sp>
        <p:nvSpPr>
          <p:cNvPr id="2" name="文本框 1"/>
          <p:cNvSpPr txBox="1"/>
          <p:nvPr/>
        </p:nvSpPr>
        <p:spPr>
          <a:xfrm>
            <a:off x="7326630" y="5361305"/>
            <a:ext cx="2021205" cy="583565"/>
          </a:xfrm>
          <a:prstGeom prst="rect">
            <a:avLst/>
          </a:prstGeom>
          <a:noFill/>
        </p:spPr>
        <p:txBody>
          <a:bodyPr wrap="none" rtlCol="0" anchor="t">
            <a:spAutoFit/>
          </a:bodyPr>
          <a:lstStyle/>
          <a:p>
            <a:r>
              <a:rPr sz="3200" b="1">
                <a:solidFill>
                  <a:srgbClr val="FF0000"/>
                </a:solidFill>
                <a:latin typeface="新宋体" panose="02010609030101010101" charset="-122"/>
                <a:ea typeface="新宋体" panose="02010609030101010101" charset="-122"/>
                <a:cs typeface="新宋体" panose="02010609030101010101" charset="-122"/>
                <a:sym typeface="+mn-ea"/>
              </a:rPr>
              <a:t>B．①②④</a:t>
            </a:r>
            <a:endParaRPr lang="zh-CN" altLang="en-US" sz="32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100"/>
                                        </p:tgtEl>
                                        <p:attrNameLst>
                                          <p:attrName>style.visibility</p:attrName>
                                        </p:attrNameLst>
                                      </p:cBhvr>
                                      <p:to>
                                        <p:strVal val="visible"/>
                                      </p:to>
                                    </p:set>
                                    <p:animEffect transition="in" filter="wipe(left)">
                                      <p:cBhvr>
                                        <p:cTn id="7" dur="2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 calcmode="lin" valueType="num">
                                      <p:cBhvr>
                                        <p:cTn id="12" dur="1000" fill="hold"/>
                                        <p:tgtEl>
                                          <p:spTgt spid="2">
                                            <p:txEl>
                                              <p:pRg st="0" end="0"/>
                                            </p:txEl>
                                          </p:spTgt>
                                        </p:tgtEl>
                                        <p:attrNameLst>
                                          <p:attrName>ppt_w</p:attrName>
                                        </p:attrNameLst>
                                      </p:cBhvr>
                                      <p:tavLst>
                                        <p:tav tm="0">
                                          <p:val>
                                            <p:strVal val="#ppt_w*0.70"/>
                                          </p:val>
                                        </p:tav>
                                        <p:tav tm="100000">
                                          <p:val>
                                            <p:strVal val="#ppt_w"/>
                                          </p:val>
                                        </p:tav>
                                      </p:tavLst>
                                    </p:anim>
                                    <p:anim calcmode="lin" valueType="num">
                                      <p:cBhvr>
                                        <p:cTn id="13" dur="1000" fill="hold"/>
                                        <p:tgtEl>
                                          <p:spTgt spid="2">
                                            <p:txEl>
                                              <p:pRg st="0" end="0"/>
                                            </p:txEl>
                                          </p:spTgt>
                                        </p:tgtEl>
                                        <p:attrNameLst>
                                          <p:attrName>ppt_h</p:attrName>
                                        </p:attrNameLst>
                                      </p:cBhvr>
                                      <p:tavLst>
                                        <p:tav tm="0">
                                          <p:val>
                                            <p:strVal val="#ppt_h"/>
                                          </p:val>
                                        </p:tav>
                                        <p:tav tm="100000">
                                          <p:val>
                                            <p:strVal val="#ppt_h"/>
                                          </p:val>
                                        </p:tav>
                                      </p:tavLst>
                                    </p:anim>
                                    <p:animEffect transition="in" filter="fade">
                                      <p:cBhvr>
                                        <p:cTn id="14" dur="1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教师形象 (2)"/>
          <p:cNvPicPr>
            <a:picLocks noChangeAspect="1"/>
          </p:cNvPicPr>
          <p:nvPr/>
        </p:nvPicPr>
        <p:blipFill>
          <a:blip r:embed="rId2"/>
          <a:stretch>
            <a:fillRect/>
          </a:stretch>
        </p:blipFill>
        <p:spPr>
          <a:xfrm>
            <a:off x="64770" y="65405"/>
            <a:ext cx="4185285" cy="6741795"/>
          </a:xfrm>
          <a:prstGeom prst="rect">
            <a:avLst/>
          </a:prstGeom>
        </p:spPr>
      </p:pic>
      <p:sp>
        <p:nvSpPr>
          <p:cNvPr id="5" name="文本框 4"/>
          <p:cNvSpPr txBox="1"/>
          <p:nvPr/>
        </p:nvSpPr>
        <p:spPr>
          <a:xfrm>
            <a:off x="2751455" y="65405"/>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牛刀小试</a:t>
            </a:r>
          </a:p>
        </p:txBody>
      </p:sp>
      <p:sp>
        <p:nvSpPr>
          <p:cNvPr id="2" name="文本框 1"/>
          <p:cNvSpPr txBox="1"/>
          <p:nvPr/>
        </p:nvSpPr>
        <p:spPr>
          <a:xfrm>
            <a:off x="4050665" y="165100"/>
            <a:ext cx="8091805" cy="6490335"/>
          </a:xfrm>
          <a:prstGeom prst="rect">
            <a:avLst/>
          </a:prstGeom>
          <a:noFill/>
          <a:ln w="9525">
            <a:noFill/>
          </a:ln>
        </p:spPr>
        <p:txBody>
          <a:bodyPr wrap="square">
            <a:spAutoFit/>
          </a:bodyPr>
          <a:lstStyle/>
          <a:p>
            <a:pPr indent="0">
              <a:lnSpc>
                <a:spcPct val="130000"/>
              </a:lnSpc>
            </a:pPr>
            <a:r>
              <a:rPr lang="en-US" sz="3200" b="1">
                <a:latin typeface="新宋体" panose="02010609030101010101" charset="-122"/>
                <a:ea typeface="新宋体" panose="02010609030101010101" charset="-122"/>
                <a:cs typeface="新宋体" panose="02010609030101010101" charset="-122"/>
              </a:rPr>
              <a:t>3.</a:t>
            </a:r>
            <a:r>
              <a:rPr sz="3200" b="1">
                <a:latin typeface="新宋体" panose="02010609030101010101" charset="-122"/>
                <a:ea typeface="新宋体" panose="02010609030101010101" charset="-122"/>
                <a:cs typeface="新宋体" panose="02010609030101010101" charset="-122"/>
              </a:rPr>
              <a:t>关于生产力和私有制、阶级、国家的产生，对其内在关系分析的正确选项是(      )</a:t>
            </a:r>
          </a:p>
          <a:p>
            <a:pPr indent="0">
              <a:lnSpc>
                <a:spcPct val="130000"/>
              </a:lnSpc>
            </a:pPr>
            <a:r>
              <a:rPr sz="3200" b="1">
                <a:latin typeface="新宋体" panose="02010609030101010101" charset="-122"/>
                <a:ea typeface="新宋体" panose="02010609030101010101" charset="-122"/>
                <a:cs typeface="新宋体" panose="02010609030101010101" charset="-122"/>
              </a:rPr>
              <a:t>A.生产力发展→阶级产生→国家产生→私有制产生</a:t>
            </a:r>
          </a:p>
          <a:p>
            <a:pPr indent="0">
              <a:lnSpc>
                <a:spcPct val="130000"/>
              </a:lnSpc>
            </a:pPr>
            <a:r>
              <a:rPr sz="3200" b="1">
                <a:latin typeface="新宋体" panose="02010609030101010101" charset="-122"/>
                <a:ea typeface="新宋体" panose="02010609030101010101" charset="-122"/>
                <a:cs typeface="新宋体" panose="02010609030101010101" charset="-122"/>
              </a:rPr>
              <a:t>B.生产力发展→私有制产生→阶级产生→国家产生</a:t>
            </a:r>
          </a:p>
          <a:p>
            <a:pPr indent="0">
              <a:lnSpc>
                <a:spcPct val="130000"/>
              </a:lnSpc>
            </a:pPr>
            <a:r>
              <a:rPr sz="3200" b="1">
                <a:latin typeface="新宋体" panose="02010609030101010101" charset="-122"/>
                <a:ea typeface="新宋体" panose="02010609030101010101" charset="-122"/>
                <a:cs typeface="新宋体" panose="02010609030101010101" charset="-122"/>
              </a:rPr>
              <a:t>C.私有制产生→阶级产生→国家产生→生产力发展</a:t>
            </a:r>
          </a:p>
          <a:p>
            <a:pPr indent="0">
              <a:lnSpc>
                <a:spcPct val="130000"/>
              </a:lnSpc>
            </a:pPr>
            <a:r>
              <a:rPr sz="3200" b="1">
                <a:latin typeface="新宋体" panose="02010609030101010101" charset="-122"/>
                <a:ea typeface="新宋体" panose="02010609030101010101" charset="-122"/>
                <a:cs typeface="新宋体" panose="02010609030101010101" charset="-122"/>
              </a:rPr>
              <a:t>D.阶级产生→国家产生→私有制产生→生产力发展</a:t>
            </a:r>
          </a:p>
        </p:txBody>
      </p:sp>
      <p:sp>
        <p:nvSpPr>
          <p:cNvPr id="3" name="文本框 2"/>
          <p:cNvSpPr txBox="1"/>
          <p:nvPr/>
        </p:nvSpPr>
        <p:spPr>
          <a:xfrm>
            <a:off x="4050665" y="2705100"/>
            <a:ext cx="7946390" cy="1370965"/>
          </a:xfrm>
          <a:prstGeom prst="rect">
            <a:avLst/>
          </a:prstGeom>
          <a:noFill/>
        </p:spPr>
        <p:txBody>
          <a:bodyPr wrap="square" rtlCol="0" anchor="t">
            <a:spAutoFit/>
          </a:bodyPr>
          <a:lstStyle/>
          <a:p>
            <a:pPr indent="0">
              <a:lnSpc>
                <a:spcPct val="130000"/>
              </a:lnSpc>
            </a:pPr>
            <a:r>
              <a:rPr sz="3200" b="1">
                <a:solidFill>
                  <a:srgbClr val="FF0000"/>
                </a:solidFill>
                <a:latin typeface="新宋体" panose="02010609030101010101" charset="-122"/>
                <a:ea typeface="新宋体" panose="02010609030101010101" charset="-122"/>
                <a:cs typeface="新宋体" panose="02010609030101010101" charset="-122"/>
                <a:sym typeface="+mn-ea"/>
              </a:rPr>
              <a:t>B.生产力发展→私有制产生→阶级产生→国家产生</a:t>
            </a:r>
            <a:endParaRPr lang="zh-CN" altLang="en-US" sz="32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1000" fill="hold"/>
                                        <p:tgtEl>
                                          <p:spTgt spid="3">
                                            <p:txEl>
                                              <p:pRg st="0" end="0"/>
                                            </p:txEl>
                                          </p:spTgt>
                                        </p:tgtEl>
                                        <p:attrNameLst>
                                          <p:attrName>ppt_w</p:attrName>
                                        </p:attrNameLst>
                                      </p:cBhvr>
                                      <p:tavLst>
                                        <p:tav tm="0">
                                          <p:val>
                                            <p:strVal val="#ppt_w*0.70"/>
                                          </p:val>
                                        </p:tav>
                                        <p:tav tm="100000">
                                          <p:val>
                                            <p:strVal val="#ppt_w"/>
                                          </p:val>
                                        </p:tav>
                                      </p:tavLst>
                                    </p:anim>
                                    <p:anim calcmode="lin" valueType="num">
                                      <p:cBhvr>
                                        <p:cTn id="13" dur="1000" fill="hold"/>
                                        <p:tgtEl>
                                          <p:spTgt spid="3">
                                            <p:txEl>
                                              <p:pRg st="0" end="0"/>
                                            </p:txEl>
                                          </p:spTgt>
                                        </p:tgtEl>
                                        <p:attrNameLst>
                                          <p:attrName>ppt_h</p:attrName>
                                        </p:attrNameLst>
                                      </p:cBhvr>
                                      <p:tavLst>
                                        <p:tav tm="0">
                                          <p:val>
                                            <p:strVal val="#ppt_h"/>
                                          </p:val>
                                        </p:tav>
                                        <p:tav tm="100000">
                                          <p:val>
                                            <p:strVal val="#ppt_h"/>
                                          </p:val>
                                        </p:tav>
                                      </p:tavLst>
                                    </p:anim>
                                    <p:animEffect transition="in" filter="fade">
                                      <p:cBhvr>
                                        <p:cTn id="14"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教师形象 (2)"/>
          <p:cNvPicPr>
            <a:picLocks noChangeAspect="1"/>
          </p:cNvPicPr>
          <p:nvPr/>
        </p:nvPicPr>
        <p:blipFill>
          <a:blip r:embed="rId2"/>
          <a:stretch>
            <a:fillRect/>
          </a:stretch>
        </p:blipFill>
        <p:spPr>
          <a:xfrm>
            <a:off x="64770" y="65405"/>
            <a:ext cx="3706495" cy="6741795"/>
          </a:xfrm>
          <a:prstGeom prst="rect">
            <a:avLst/>
          </a:prstGeom>
        </p:spPr>
      </p:pic>
      <p:sp>
        <p:nvSpPr>
          <p:cNvPr id="5" name="文本框 4"/>
          <p:cNvSpPr txBox="1"/>
          <p:nvPr/>
        </p:nvSpPr>
        <p:spPr>
          <a:xfrm>
            <a:off x="2472690" y="65405"/>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牛刀小试</a:t>
            </a:r>
          </a:p>
        </p:txBody>
      </p:sp>
      <p:sp>
        <p:nvSpPr>
          <p:cNvPr id="2" name="文本框 1"/>
          <p:cNvSpPr txBox="1"/>
          <p:nvPr/>
        </p:nvSpPr>
        <p:spPr>
          <a:xfrm>
            <a:off x="3770630" y="65405"/>
            <a:ext cx="8371205" cy="6490335"/>
          </a:xfrm>
          <a:prstGeom prst="rect">
            <a:avLst/>
          </a:prstGeom>
          <a:noFill/>
          <a:ln w="9525">
            <a:noFill/>
          </a:ln>
        </p:spPr>
        <p:txBody>
          <a:bodyPr wrap="square">
            <a:spAutoFit/>
          </a:bodyPr>
          <a:lstStyle/>
          <a:p>
            <a:pPr indent="0">
              <a:lnSpc>
                <a:spcPct val="130000"/>
              </a:lnSpc>
            </a:pPr>
            <a:r>
              <a:rPr lang="en-US" sz="3200" b="1">
                <a:latin typeface="新宋体" panose="02010609030101010101" charset="-122"/>
                <a:ea typeface="新宋体" panose="02010609030101010101" charset="-122"/>
                <a:cs typeface="新宋体" panose="02010609030101010101" charset="-122"/>
              </a:rPr>
              <a:t>4.</a:t>
            </a:r>
            <a:r>
              <a:rPr sz="3200" b="1">
                <a:latin typeface="新宋体" panose="02010609030101010101" charset="-122"/>
                <a:ea typeface="新宋体" panose="02010609030101010101" charset="-122"/>
                <a:cs typeface="新宋体" panose="02010609030101010101" charset="-122"/>
              </a:rPr>
              <a:t>在奴隶社会，生产力水平有了进一步提高，农业、畜牧业、手工业显著发展起来，商业和城市日益繁荣。奴隶社会生产力的发展带来社会的变化表明(      )</a:t>
            </a:r>
          </a:p>
          <a:p>
            <a:pPr indent="0">
              <a:lnSpc>
                <a:spcPct val="130000"/>
              </a:lnSpc>
            </a:pPr>
            <a:r>
              <a:rPr sz="3200" b="1">
                <a:latin typeface="新宋体" panose="02010609030101010101" charset="-122"/>
                <a:ea typeface="新宋体" panose="02010609030101010101" charset="-122"/>
                <a:cs typeface="新宋体" panose="02010609030101010101" charset="-122"/>
              </a:rPr>
              <a:t>①奴隶制的建立适应了当时生产力的发展要求  </a:t>
            </a:r>
          </a:p>
          <a:p>
            <a:pPr indent="0">
              <a:lnSpc>
                <a:spcPct val="130000"/>
              </a:lnSpc>
            </a:pPr>
            <a:r>
              <a:rPr sz="3200" b="1">
                <a:latin typeface="新宋体" panose="02010609030101010101" charset="-122"/>
                <a:ea typeface="新宋体" panose="02010609030101010101" charset="-122"/>
                <a:cs typeface="新宋体" panose="02010609030101010101" charset="-122"/>
              </a:rPr>
              <a:t>②人类进入了文明时代  </a:t>
            </a:r>
          </a:p>
          <a:p>
            <a:pPr indent="0">
              <a:lnSpc>
                <a:spcPct val="130000"/>
              </a:lnSpc>
            </a:pPr>
            <a:r>
              <a:rPr sz="3200" b="1">
                <a:latin typeface="新宋体" panose="02010609030101010101" charset="-122"/>
                <a:ea typeface="新宋体" panose="02010609030101010101" charset="-122"/>
                <a:cs typeface="新宋体" panose="02010609030101010101" charset="-122"/>
              </a:rPr>
              <a:t>③奴隶制是一种残酷的剥削和压迫制度  </a:t>
            </a:r>
          </a:p>
          <a:p>
            <a:pPr indent="0">
              <a:lnSpc>
                <a:spcPct val="130000"/>
              </a:lnSpc>
            </a:pPr>
            <a:r>
              <a:rPr sz="3200" b="1">
                <a:latin typeface="新宋体" panose="02010609030101010101" charset="-122"/>
                <a:ea typeface="新宋体" panose="02010609030101010101" charset="-122"/>
                <a:cs typeface="新宋体" panose="02010609030101010101" charset="-122"/>
              </a:rPr>
              <a:t>④奴隶社会代替原始社会是人类历史发展中的一个巨大进步</a:t>
            </a:r>
          </a:p>
          <a:p>
            <a:pPr indent="0">
              <a:lnSpc>
                <a:spcPct val="130000"/>
              </a:lnSpc>
            </a:pPr>
            <a:r>
              <a:rPr sz="3200" b="1">
                <a:latin typeface="新宋体" panose="02010609030101010101" charset="-122"/>
                <a:ea typeface="新宋体" panose="02010609030101010101" charset="-122"/>
                <a:cs typeface="新宋体" panose="02010609030101010101" charset="-122"/>
              </a:rPr>
              <a:t>A.①②	B.②③   C.③④	D.①④</a:t>
            </a:r>
          </a:p>
        </p:txBody>
      </p:sp>
      <p:sp>
        <p:nvSpPr>
          <p:cNvPr id="7" name="文本框 6"/>
          <p:cNvSpPr txBox="1"/>
          <p:nvPr/>
        </p:nvSpPr>
        <p:spPr>
          <a:xfrm>
            <a:off x="9259570" y="5763895"/>
            <a:ext cx="1409700" cy="730885"/>
          </a:xfrm>
          <a:prstGeom prst="rect">
            <a:avLst/>
          </a:prstGeom>
          <a:noFill/>
        </p:spPr>
        <p:txBody>
          <a:bodyPr wrap="none" rtlCol="0" anchor="t">
            <a:spAutoFit/>
          </a:bodyPr>
          <a:lstStyle/>
          <a:p>
            <a:pPr indent="0">
              <a:lnSpc>
                <a:spcPct val="130000"/>
              </a:lnSpc>
            </a:pPr>
            <a:r>
              <a:rPr sz="3200" b="1">
                <a:solidFill>
                  <a:srgbClr val="FF0000"/>
                </a:solidFill>
                <a:latin typeface="新宋体" panose="02010609030101010101" charset="-122"/>
                <a:ea typeface="新宋体" panose="02010609030101010101" charset="-122"/>
                <a:cs typeface="新宋体" panose="02010609030101010101" charset="-122"/>
                <a:sym typeface="+mn-ea"/>
              </a:rPr>
              <a:t>D.①④</a:t>
            </a:r>
            <a:endParaRPr lang="zh-CN" altLang="en-US" sz="32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 calcmode="lin" valueType="num">
                                      <p:cBhvr>
                                        <p:cTn id="12" dur="1000" fill="hold"/>
                                        <p:tgtEl>
                                          <p:spTgt spid="7">
                                            <p:txEl>
                                              <p:pRg st="0" end="0"/>
                                            </p:txEl>
                                          </p:spTgt>
                                        </p:tgtEl>
                                        <p:attrNameLst>
                                          <p:attrName>ppt_w</p:attrName>
                                        </p:attrNameLst>
                                      </p:cBhvr>
                                      <p:tavLst>
                                        <p:tav tm="0">
                                          <p:val>
                                            <p:strVal val="#ppt_w*0.70"/>
                                          </p:val>
                                        </p:tav>
                                        <p:tav tm="100000">
                                          <p:val>
                                            <p:strVal val="#ppt_w"/>
                                          </p:val>
                                        </p:tav>
                                      </p:tavLst>
                                    </p:anim>
                                    <p:anim calcmode="lin" valueType="num">
                                      <p:cBhvr>
                                        <p:cTn id="13" dur="1000" fill="hold"/>
                                        <p:tgtEl>
                                          <p:spTgt spid="7">
                                            <p:txEl>
                                              <p:pRg st="0" end="0"/>
                                            </p:txEl>
                                          </p:spTgt>
                                        </p:tgtEl>
                                        <p:attrNameLst>
                                          <p:attrName>ppt_h</p:attrName>
                                        </p:attrNameLst>
                                      </p:cBhvr>
                                      <p:tavLst>
                                        <p:tav tm="0">
                                          <p:val>
                                            <p:strVal val="#ppt_h"/>
                                          </p:val>
                                        </p:tav>
                                        <p:tav tm="100000">
                                          <p:val>
                                            <p:strVal val="#ppt_h"/>
                                          </p:val>
                                        </p:tav>
                                      </p:tavLst>
                                    </p:anim>
                                    <p:animEffect transition="in" filter="fade">
                                      <p:cBhvr>
                                        <p:cTn id="14" dur="10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教师形象 (2)"/>
          <p:cNvPicPr>
            <a:picLocks noChangeAspect="1"/>
          </p:cNvPicPr>
          <p:nvPr/>
        </p:nvPicPr>
        <p:blipFill>
          <a:blip r:embed="rId2"/>
          <a:stretch>
            <a:fillRect/>
          </a:stretch>
        </p:blipFill>
        <p:spPr>
          <a:xfrm>
            <a:off x="64770" y="65405"/>
            <a:ext cx="3706495" cy="6741795"/>
          </a:xfrm>
          <a:prstGeom prst="rect">
            <a:avLst/>
          </a:prstGeom>
        </p:spPr>
      </p:pic>
      <p:sp>
        <p:nvSpPr>
          <p:cNvPr id="5" name="文本框 4"/>
          <p:cNvSpPr txBox="1"/>
          <p:nvPr/>
        </p:nvSpPr>
        <p:spPr>
          <a:xfrm>
            <a:off x="2472690" y="65405"/>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牛刀小试</a:t>
            </a:r>
          </a:p>
        </p:txBody>
      </p:sp>
      <p:sp>
        <p:nvSpPr>
          <p:cNvPr id="2" name="文本框 1"/>
          <p:cNvSpPr txBox="1"/>
          <p:nvPr/>
        </p:nvSpPr>
        <p:spPr>
          <a:xfrm>
            <a:off x="3909695" y="251460"/>
            <a:ext cx="8108950" cy="6000750"/>
          </a:xfrm>
          <a:prstGeom prst="rect">
            <a:avLst/>
          </a:prstGeom>
          <a:noFill/>
          <a:ln w="9525">
            <a:noFill/>
          </a:ln>
        </p:spPr>
        <p:txBody>
          <a:bodyPr wrap="square">
            <a:spAutoFit/>
          </a:bodyPr>
          <a:lstStyle/>
          <a:p>
            <a:pPr indent="0">
              <a:lnSpc>
                <a:spcPct val="150000"/>
              </a:lnSpc>
            </a:pPr>
            <a:r>
              <a:rPr lang="en-US" sz="3200" b="1">
                <a:latin typeface="新宋体" panose="02010609030101010101" charset="-122"/>
                <a:ea typeface="新宋体" panose="02010609030101010101" charset="-122"/>
                <a:cs typeface="新宋体" panose="02010609030101010101" charset="-122"/>
              </a:rPr>
              <a:t>5.</a:t>
            </a:r>
            <a:r>
              <a:rPr sz="3200" b="1">
                <a:latin typeface="新宋体" panose="02010609030101010101" charset="-122"/>
                <a:ea typeface="新宋体" panose="02010609030101010101" charset="-122"/>
                <a:cs typeface="新宋体" panose="02010609030101010101" charset="-122"/>
              </a:rPr>
              <a:t>人类社会由低级阶段向高级阶段发展。在这一发展中，属于用一种剥削制度代替另一种剥削制度的是(      )</a:t>
            </a:r>
          </a:p>
          <a:p>
            <a:pPr indent="0">
              <a:lnSpc>
                <a:spcPct val="150000"/>
              </a:lnSpc>
            </a:pPr>
            <a:r>
              <a:rPr sz="3200" b="1">
                <a:latin typeface="新宋体" panose="02010609030101010101" charset="-122"/>
                <a:ea typeface="新宋体" panose="02010609030101010101" charset="-122"/>
                <a:cs typeface="新宋体" panose="02010609030101010101" charset="-122"/>
              </a:rPr>
              <a:t>①奴隶社会代替原始社会          </a:t>
            </a:r>
          </a:p>
          <a:p>
            <a:pPr indent="0">
              <a:lnSpc>
                <a:spcPct val="150000"/>
              </a:lnSpc>
            </a:pPr>
            <a:r>
              <a:rPr sz="3200" b="1">
                <a:latin typeface="新宋体" panose="02010609030101010101" charset="-122"/>
                <a:ea typeface="新宋体" panose="02010609030101010101" charset="-122"/>
                <a:cs typeface="新宋体" panose="02010609030101010101" charset="-122"/>
              </a:rPr>
              <a:t>②封建社会代替奴隶社会</a:t>
            </a:r>
          </a:p>
          <a:p>
            <a:pPr indent="0">
              <a:lnSpc>
                <a:spcPct val="150000"/>
              </a:lnSpc>
            </a:pPr>
            <a:r>
              <a:rPr sz="3200" b="1">
                <a:latin typeface="新宋体" panose="02010609030101010101" charset="-122"/>
                <a:ea typeface="新宋体" panose="02010609030101010101" charset="-122"/>
                <a:cs typeface="新宋体" panose="02010609030101010101" charset="-122"/>
              </a:rPr>
              <a:t>③资本主义社会代替封建社会      </a:t>
            </a:r>
          </a:p>
          <a:p>
            <a:pPr indent="0">
              <a:lnSpc>
                <a:spcPct val="150000"/>
              </a:lnSpc>
            </a:pPr>
            <a:r>
              <a:rPr sz="3200" b="1">
                <a:latin typeface="新宋体" panose="02010609030101010101" charset="-122"/>
                <a:ea typeface="新宋体" panose="02010609030101010101" charset="-122"/>
                <a:cs typeface="新宋体" panose="02010609030101010101" charset="-122"/>
              </a:rPr>
              <a:t>④社会主义社会代替资本主义社会</a:t>
            </a:r>
          </a:p>
          <a:p>
            <a:pPr indent="0">
              <a:lnSpc>
                <a:spcPct val="150000"/>
              </a:lnSpc>
            </a:pPr>
            <a:r>
              <a:rPr sz="3200" b="1">
                <a:latin typeface="新宋体" panose="02010609030101010101" charset="-122"/>
                <a:ea typeface="新宋体" panose="02010609030101010101" charset="-122"/>
                <a:cs typeface="新宋体" panose="02010609030101010101" charset="-122"/>
              </a:rPr>
              <a:t>A. ①②  B. ②③   C. ③④   D. ①④</a:t>
            </a:r>
          </a:p>
        </p:txBody>
      </p:sp>
      <p:sp>
        <p:nvSpPr>
          <p:cNvPr id="3" name="文本框 2"/>
          <p:cNvSpPr txBox="1"/>
          <p:nvPr/>
        </p:nvSpPr>
        <p:spPr>
          <a:xfrm>
            <a:off x="5740400" y="5560060"/>
            <a:ext cx="1614805" cy="583565"/>
          </a:xfrm>
          <a:prstGeom prst="rect">
            <a:avLst/>
          </a:prstGeom>
          <a:noFill/>
        </p:spPr>
        <p:txBody>
          <a:bodyPr wrap="none" rtlCol="0" anchor="t">
            <a:spAutoFit/>
          </a:bodyPr>
          <a:lstStyle/>
          <a:p>
            <a:r>
              <a:rPr sz="3200" b="1">
                <a:solidFill>
                  <a:srgbClr val="FF0000"/>
                </a:solidFill>
                <a:latin typeface="新宋体" panose="02010609030101010101" charset="-122"/>
                <a:ea typeface="新宋体" panose="02010609030101010101" charset="-122"/>
                <a:cs typeface="新宋体" panose="02010609030101010101" charset="-122"/>
                <a:sym typeface="+mn-ea"/>
              </a:rPr>
              <a:t>B. ②③</a:t>
            </a:r>
            <a:endParaRPr lang="zh-CN" altLang="en-US" sz="32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1000" fill="hold"/>
                                        <p:tgtEl>
                                          <p:spTgt spid="3"/>
                                        </p:tgtEl>
                                        <p:attrNameLst>
                                          <p:attrName>ppt_w</p:attrName>
                                        </p:attrNameLst>
                                      </p:cBhvr>
                                      <p:tavLst>
                                        <p:tav tm="0">
                                          <p:val>
                                            <p:strVal val="#ppt_w*0.70"/>
                                          </p:val>
                                        </p:tav>
                                        <p:tav tm="100000">
                                          <p:val>
                                            <p:strVal val="#ppt_w"/>
                                          </p:val>
                                        </p:tav>
                                      </p:tavLst>
                                    </p:anim>
                                    <p:anim calcmode="lin" valueType="num">
                                      <p:cBhvr>
                                        <p:cTn id="13" dur="1000" fill="hold"/>
                                        <p:tgtEl>
                                          <p:spTgt spid="3"/>
                                        </p:tgtEl>
                                        <p:attrNameLst>
                                          <p:attrName>ppt_h</p:attrName>
                                        </p:attrNameLst>
                                      </p:cBhvr>
                                      <p:tavLst>
                                        <p:tav tm="0">
                                          <p:val>
                                            <p:strVal val="#ppt_h"/>
                                          </p:val>
                                        </p:tav>
                                        <p:tav tm="100000">
                                          <p:val>
                                            <p:strVal val="#ppt_h"/>
                                          </p:val>
                                        </p:tav>
                                      </p:tavLst>
                                    </p:anim>
                                    <p:animEffect transition="in" filter="fade">
                                      <p:cBhvr>
                                        <p:cTn id="14"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1455421" y="191770"/>
            <a:ext cx="9281160" cy="922020"/>
          </a:xfrm>
          <a:prstGeom prst="rect">
            <a:avLst/>
          </a:prstGeom>
          <a:noFill/>
          <a:ln>
            <a:noFill/>
          </a:ln>
        </p:spPr>
        <p:txBody>
          <a:bodyPr wrap="none" rtlCol="0" anchor="t">
            <a:spAutoFit/>
          </a:bodyPr>
          <a:lstStyle/>
          <a:p>
            <a:pPr algn="ctr"/>
            <a:r>
              <a:rPr lang="zh-CN" altLang="en-US" sz="5400" b="1">
                <a:solidFill>
                  <a:srgbClr val="FF0000"/>
                </a:solidFill>
                <a:effectLst/>
              </a:rPr>
              <a:t>二</a:t>
            </a:r>
            <a:r>
              <a:rPr lang="en-US" altLang="zh-CN" sz="5400" b="1">
                <a:solidFill>
                  <a:srgbClr val="FF0000"/>
                </a:solidFill>
                <a:effectLst/>
              </a:rPr>
              <a:t>.</a:t>
            </a:r>
            <a:r>
              <a:rPr lang="zh-CN" altLang="en-US" sz="5400" b="1">
                <a:solidFill>
                  <a:srgbClr val="FF0000"/>
                </a:solidFill>
                <a:effectLst/>
              </a:rPr>
              <a:t>从封建社会到资本主义社会</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4"/>
                                        </p:tgtEl>
                                        <p:attrNameLst>
                                          <p:attrName>style.visibility</p:attrName>
                                        </p:attrNameLst>
                                      </p:cBhvr>
                                      <p:to>
                                        <p:strVal val="visible"/>
                                      </p:to>
                                    </p:set>
                                    <p:animEffect transition="in" filter="wipe(left)">
                                      <p:cBhvr>
                                        <p:cTn id="7" dur="3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1450976" y="2092960"/>
            <a:ext cx="9521190" cy="922020"/>
          </a:xfrm>
          <a:prstGeom prst="rect">
            <a:avLst/>
          </a:prstGeom>
          <a:solidFill>
            <a:schemeClr val="tx1">
              <a:alpha val="48000"/>
            </a:schemeClr>
          </a:solidFill>
          <a:ln>
            <a:noFill/>
          </a:ln>
        </p:spPr>
        <p:txBody>
          <a:bodyPr wrap="none" rtlCol="0" anchor="t">
            <a:spAutoFit/>
          </a:bodyPr>
          <a:lstStyle/>
          <a:p>
            <a:pPr algn="ctr"/>
            <a:r>
              <a:rPr lang="zh-CN" altLang="en-US" sz="5400" b="1">
                <a:solidFill>
                  <a:schemeClr val="bg1"/>
                </a:solidFill>
                <a:effectLst/>
              </a:rPr>
              <a:t>3.人身依附的绳索</a:t>
            </a:r>
            <a:r>
              <a:rPr lang="en-US" altLang="zh-CN" sz="5400" b="1">
                <a:solidFill>
                  <a:schemeClr val="bg1"/>
                </a:solidFill>
                <a:effectLst/>
              </a:rPr>
              <a:t>——</a:t>
            </a:r>
            <a:r>
              <a:rPr lang="zh-CN" altLang="en-US" sz="5400" b="1">
                <a:solidFill>
                  <a:schemeClr val="bg1"/>
                </a:solidFill>
                <a:effectLst/>
              </a:rPr>
              <a:t>封建社会</a:t>
            </a:r>
          </a:p>
        </p:txBody>
      </p:sp>
      <p:sp>
        <p:nvSpPr>
          <p:cNvPr id="3" name="文本框 2"/>
          <p:cNvSpPr txBox="1"/>
          <p:nvPr/>
        </p:nvSpPr>
        <p:spPr>
          <a:xfrm>
            <a:off x="854710" y="464185"/>
            <a:ext cx="10713720" cy="1272540"/>
          </a:xfrm>
          <a:prstGeom prst="rect">
            <a:avLst/>
          </a:prstGeom>
          <a:noFill/>
        </p:spPr>
        <p:txBody>
          <a:bodyPr wrap="square" rtlCol="0" anchor="t">
            <a:spAutoFit/>
          </a:bodyPr>
          <a:lstStyle/>
          <a:p>
            <a:pPr>
              <a:lnSpc>
                <a:spcPct val="120000"/>
              </a:lnSpc>
            </a:pPr>
            <a:r>
              <a:rPr lang="en-US" altLang="zh-CN" sz="3200" b="1">
                <a:solidFill>
                  <a:schemeClr val="bg1"/>
                </a:solidFill>
              </a:rPr>
              <a:t>         </a:t>
            </a:r>
            <a:r>
              <a:rPr lang="zh-CN" altLang="en-US" sz="3200" b="1">
                <a:solidFill>
                  <a:schemeClr val="bg1"/>
                </a:solidFill>
              </a:rPr>
              <a:t>奴隶社会后期，当生产力发展到新的水平时，出现了封建制生产关系</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0"/>
                                  </p:stCondLst>
                                  <p:childTnLst>
                                    <p:set>
                                      <p:cBhvr>
                                        <p:cTn id="9" dur="3000" fill="hold">
                                          <p:stCondLst>
                                            <p:cond delay="0"/>
                                          </p:stCondLst>
                                        </p:cTn>
                                        <p:tgtEl>
                                          <p:spTgt spid="2"/>
                                        </p:tgtEl>
                                        <p:attrNameLst>
                                          <p:attrName>style.visibility</p:attrName>
                                        </p:attrNameLst>
                                      </p:cBhvr>
                                      <p:to>
                                        <p:strVal val="visible"/>
                                      </p:to>
                                    </p:set>
                                    <p:animEffect transition="in" filter="wipe(left)">
                                      <p:cBhvr>
                                        <p:cTn id="10"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09855" y="34925"/>
            <a:ext cx="4955540" cy="6779260"/>
          </a:xfrm>
          <a:prstGeom prst="rect">
            <a:avLst/>
          </a:prstGeom>
        </p:spPr>
      </p:pic>
      <p:sp>
        <p:nvSpPr>
          <p:cNvPr id="8" name="文本框 7"/>
          <p:cNvSpPr txBox="1"/>
          <p:nvPr/>
        </p:nvSpPr>
        <p:spPr>
          <a:xfrm>
            <a:off x="5212080" y="34925"/>
            <a:ext cx="6913245" cy="6587490"/>
          </a:xfrm>
          <a:prstGeom prst="rect">
            <a:avLst/>
          </a:prstGeom>
          <a:noFill/>
        </p:spPr>
        <p:txBody>
          <a:bodyPr wrap="square" rtlCol="0" anchor="t">
            <a:spAutoFit/>
          </a:bodyPr>
          <a:lstStyle/>
          <a:p>
            <a:pPr>
              <a:lnSpc>
                <a:spcPct val="120000"/>
              </a:lnSpc>
            </a:pPr>
            <a:r>
              <a:rPr lang="en-US" altLang="zh-CN"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a:t>
            </a:r>
            <a:r>
              <a:rPr lang="zh-CN" altLang="en-US"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在古罗马、奴隶主把生产工具分为三种：</a:t>
            </a:r>
          </a:p>
          <a:p>
            <a:pPr>
              <a:lnSpc>
                <a:spcPct val="120000"/>
              </a:lnSpc>
            </a:pPr>
            <a:r>
              <a:rPr lang="zh-CN" altLang="en-US"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第一种是“会说话 的工具”，即奴隶；</a:t>
            </a:r>
          </a:p>
          <a:p>
            <a:pPr>
              <a:lnSpc>
                <a:spcPct val="120000"/>
              </a:lnSpc>
            </a:pPr>
            <a:r>
              <a:rPr lang="zh-CN" altLang="en-US"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第二种是“有声的工具”或“哞哞叫的工具”， 指耕牛一类</a:t>
            </a:r>
          </a:p>
          <a:p>
            <a:pPr>
              <a:lnSpc>
                <a:spcPct val="120000"/>
              </a:lnSpc>
            </a:pPr>
            <a:r>
              <a:rPr lang="zh-CN" altLang="en-US"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第三种是”无声的工具”，如大车等。</a:t>
            </a:r>
          </a:p>
          <a:p>
            <a:pPr>
              <a:lnSpc>
                <a:spcPct val="120000"/>
              </a:lnSpc>
            </a:pPr>
            <a:r>
              <a:rPr lang="zh-CN" altLang="en-US"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在奴隶主眼 里，奴隶和牲畜、工具一样，是可以任意转让、出租、赠送、买卖甚至杀死的。</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1440-fznefkh1434293"/>
          <p:cNvPicPr>
            <a:picLocks noChangeAspect="1"/>
          </p:cNvPicPr>
          <p:nvPr/>
        </p:nvPicPr>
        <p:blipFill>
          <a:blip r:embed="rId2"/>
          <a:stretch>
            <a:fillRect/>
          </a:stretch>
        </p:blipFill>
        <p:spPr>
          <a:xfrm>
            <a:off x="-24130" y="-12700"/>
            <a:ext cx="7892415" cy="6898005"/>
          </a:xfrm>
          <a:prstGeom prst="rect">
            <a:avLst/>
          </a:prstGeom>
        </p:spPr>
      </p:pic>
      <p:sp>
        <p:nvSpPr>
          <p:cNvPr id="3" name="文本框 2"/>
          <p:cNvSpPr txBox="1"/>
          <p:nvPr/>
        </p:nvSpPr>
        <p:spPr>
          <a:xfrm>
            <a:off x="7868285" y="-12700"/>
            <a:ext cx="4165600" cy="6985635"/>
          </a:xfrm>
          <a:prstGeom prst="rect">
            <a:avLst/>
          </a:prstGeom>
          <a:noFill/>
        </p:spPr>
        <p:txBody>
          <a:bodyPr wrap="square" rtlCol="0" anchor="t">
            <a:spAutoFit/>
          </a:bodyPr>
          <a:lstStyle/>
          <a:p>
            <a:pPr algn="l">
              <a:lnSpc>
                <a:spcPct val="100000"/>
              </a:lnSpc>
            </a:pPr>
            <a:r>
              <a:rPr lang="en-US" altLang="zh-CN" sz="28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a:t>
            </a:r>
            <a:r>
              <a:rPr lang="zh-CN" altLang="en-US" sz="28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两汉时期，租种豪强地主土地的佃户和为豪强地主雇佣耕作的雇农数量有了明显增加。</a:t>
            </a:r>
          </a:p>
          <a:p>
            <a:pPr algn="l">
              <a:lnSpc>
                <a:spcPct val="100000"/>
              </a:lnSpc>
            </a:pPr>
            <a:r>
              <a:rPr lang="zh-CN" altLang="en-US" sz="28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从东汉末年到魏晋，战乱使更多的农民被豪强地主所控制，他们不仅要为地主耕种土地，缴纳地租，还要服劳役，战乱时则被武装为私兵。他们不单立户口，而附于主家户籍，世代相袭，非自赎或主人放免不得脱籍。但是，他们又都有自己的财产，并且不像奴婢那样可以被买卖。</a:t>
            </a:r>
          </a:p>
        </p:txBody>
      </p:sp>
      <p:sp>
        <p:nvSpPr>
          <p:cNvPr id="7" name="文本框 6"/>
          <p:cNvSpPr txBox="1"/>
          <p:nvPr/>
        </p:nvSpPr>
        <p:spPr>
          <a:xfrm>
            <a:off x="215265" y="5932170"/>
            <a:ext cx="7321550" cy="953135"/>
          </a:xfrm>
          <a:prstGeom prst="rect">
            <a:avLst/>
          </a:prstGeom>
          <a:solidFill>
            <a:schemeClr val="tx1">
              <a:alpha val="19000"/>
            </a:schemeClr>
          </a:solidFill>
        </p:spPr>
        <p:txBody>
          <a:bodyPr wrap="square" rtlCol="0" anchor="t">
            <a:spAutoFit/>
          </a:bodyPr>
          <a:lstStyle/>
          <a:p>
            <a:pPr algn="ctr"/>
            <a:r>
              <a:rPr lang="zh-CN" altLang="en-US" sz="2800" b="1">
                <a:solidFill>
                  <a:srgbClr val="FF0000"/>
                </a:solidFill>
              </a:rPr>
              <a:t>【探究与分享】</a:t>
            </a:r>
            <a:endParaRPr lang="zh-CN" altLang="en-US" sz="2800" b="1">
              <a:solidFill>
                <a:srgbClr val="FF0000"/>
              </a:solidFill>
              <a:sym typeface="+mn-ea"/>
            </a:endParaRPr>
          </a:p>
          <a:p>
            <a:r>
              <a:rPr lang="zh-CN" altLang="en-US" sz="2800" b="1">
                <a:solidFill>
                  <a:srgbClr val="FF0000"/>
                </a:solidFill>
              </a:rPr>
              <a:t>说一说奴隶制与封建制的生产关系有什么异同</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3000" fill="hold">
                                          <p:stCondLst>
                                            <p:cond delay="0"/>
                                          </p:stCondLst>
                                        </p:cTn>
                                        <p:tgtEl>
                                          <p:spTgt spid="3"/>
                                        </p:tgtEl>
                                        <p:attrNameLst>
                                          <p:attrName>style.visibility</p:attrName>
                                        </p:attrNameLst>
                                      </p:cBhvr>
                                      <p:to>
                                        <p:strVal val="visible"/>
                                      </p:to>
                                    </p:set>
                                    <p:animEffect transition="in" filter="wipe(left)">
                                      <p:cBhvr>
                                        <p:cTn id="11" dur="30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55"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1000" fill="hold"/>
                                        <p:tgtEl>
                                          <p:spTgt spid="7"/>
                                        </p:tgtEl>
                                        <p:attrNameLst>
                                          <p:attrName>ppt_w</p:attrName>
                                        </p:attrNameLst>
                                      </p:cBhvr>
                                      <p:tavLst>
                                        <p:tav tm="0">
                                          <p:val>
                                            <p:strVal val="#ppt_w*0.70"/>
                                          </p:val>
                                        </p:tav>
                                        <p:tav tm="100000">
                                          <p:val>
                                            <p:strVal val="#ppt_w"/>
                                          </p:val>
                                        </p:tav>
                                      </p:tavLst>
                                    </p:anim>
                                    <p:anim calcmode="lin" valueType="num">
                                      <p:cBhvr>
                                        <p:cTn id="17" dur="1000" fill="hold"/>
                                        <p:tgtEl>
                                          <p:spTgt spid="7"/>
                                        </p:tgtEl>
                                        <p:attrNameLst>
                                          <p:attrName>ppt_h</p:attrName>
                                        </p:attrNameLst>
                                      </p:cBhvr>
                                      <p:tavLst>
                                        <p:tav tm="0">
                                          <p:val>
                                            <p:strVal val="#ppt_h"/>
                                          </p:val>
                                        </p:tav>
                                        <p:tav tm="100000">
                                          <p:val>
                                            <p:strVal val="#ppt_h"/>
                                          </p:val>
                                        </p:tav>
                                      </p:tavLst>
                                    </p:anim>
                                    <p:animEffect transition="in" filter="fade">
                                      <p:cBhvr>
                                        <p:cTn id="18"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22725" y="317500"/>
            <a:ext cx="7825105" cy="64516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rPr>
              <a:t>(1)</a:t>
            </a:r>
            <a:r>
              <a:rPr lang="zh-CN" altLang="en-US" sz="3600" b="1">
                <a:solidFill>
                  <a:srgbClr val="FF0000"/>
                </a:solidFill>
                <a:latin typeface="新宋体" panose="02010609030101010101" charset="-122"/>
                <a:ea typeface="新宋体" panose="02010609030101010101" charset="-122"/>
                <a:cs typeface="新宋体" panose="02010609030101010101" charset="-122"/>
              </a:rPr>
              <a:t>封建社会</a:t>
            </a:r>
            <a:r>
              <a:rPr lang="zh-CN" altLang="en-US" sz="3600" b="1">
                <a:solidFill>
                  <a:srgbClr val="FF0000"/>
                </a:solidFill>
                <a:latin typeface="新宋体" panose="02010609030101010101" charset="-122"/>
                <a:ea typeface="新宋体" panose="02010609030101010101" charset="-122"/>
                <a:cs typeface="新宋体" panose="02010609030101010101" charset="-122"/>
                <a:sym typeface="+mn-ea"/>
              </a:rPr>
              <a:t>生产关系的特点</a:t>
            </a:r>
            <a:r>
              <a:rPr lang="en-US" altLang="zh-CN" sz="3600" b="1">
                <a:solidFill>
                  <a:srgbClr val="FF0000"/>
                </a:solidFill>
                <a:latin typeface="新宋体" panose="02010609030101010101" charset="-122"/>
                <a:ea typeface="新宋体" panose="02010609030101010101" charset="-122"/>
                <a:cs typeface="新宋体" panose="02010609030101010101" charset="-122"/>
                <a:sym typeface="+mn-ea"/>
              </a:rPr>
              <a:t>P5</a:t>
            </a:r>
          </a:p>
        </p:txBody>
      </p:sp>
      <p:sp>
        <p:nvSpPr>
          <p:cNvPr id="3" name="文本框 2"/>
          <p:cNvSpPr txBox="1"/>
          <p:nvPr/>
        </p:nvSpPr>
        <p:spPr>
          <a:xfrm>
            <a:off x="4022725" y="1055370"/>
            <a:ext cx="7963535" cy="5262245"/>
          </a:xfrm>
          <a:prstGeom prst="rect">
            <a:avLst/>
          </a:prstGeom>
          <a:noFill/>
        </p:spPr>
        <p:txBody>
          <a:bodyPr wrap="square" rtlCol="0" anchor="t">
            <a:spAutoFit/>
          </a:bodyPr>
          <a:lstStyle/>
          <a:p>
            <a:pPr>
              <a:lnSpc>
                <a:spcPct val="150000"/>
              </a:lnSpc>
            </a:pPr>
            <a:r>
              <a:rPr lang="zh-CN" altLang="en-US" sz="3200" b="1">
                <a:latin typeface="新宋体" panose="02010609030101010101" charset="-122"/>
                <a:ea typeface="新宋体" panose="02010609030101010101" charset="-122"/>
                <a:cs typeface="新宋体" panose="02010609030101010101" charset="-122"/>
              </a:rPr>
              <a:t>①</a:t>
            </a:r>
            <a:r>
              <a:rPr lang="zh-CN" altLang="en-US" sz="3200" b="1">
                <a:solidFill>
                  <a:srgbClr val="FF0000"/>
                </a:solidFill>
                <a:latin typeface="新宋体" panose="02010609030101010101" charset="-122"/>
                <a:ea typeface="新宋体" panose="02010609030101010101" charset="-122"/>
                <a:cs typeface="新宋体" panose="02010609030101010101" charset="-122"/>
              </a:rPr>
              <a:t>地主占有绝大部分土地</a:t>
            </a:r>
            <a:r>
              <a:rPr lang="zh-CN" altLang="en-US" sz="3200" b="1">
                <a:latin typeface="新宋体" panose="02010609030101010101" charset="-122"/>
                <a:ea typeface="新宋体" panose="02010609030101010101" charset="-122"/>
                <a:cs typeface="新宋体" panose="02010609030101010101" charset="-122"/>
              </a:rPr>
              <a:t>，通过地租等方式，占有农民</a:t>
            </a:r>
            <a:r>
              <a:rPr lang="zh-CN" altLang="en-US" sz="3200" b="1">
                <a:solidFill>
                  <a:srgbClr val="FF0000"/>
                </a:solidFill>
                <a:latin typeface="新宋体" panose="02010609030101010101" charset="-122"/>
                <a:ea typeface="新宋体" panose="02010609030101010101" charset="-122"/>
                <a:cs typeface="新宋体" panose="02010609030101010101" charset="-122"/>
              </a:rPr>
              <a:t>大部分劳动成果</a:t>
            </a:r>
            <a:r>
              <a:rPr lang="zh-CN" altLang="en-US" sz="3200" b="1">
                <a:latin typeface="新宋体" panose="02010609030101010101" charset="-122"/>
                <a:ea typeface="新宋体" panose="02010609030101010101" charset="-122"/>
                <a:cs typeface="新宋体" panose="02010609030101010101" charset="-122"/>
              </a:rPr>
              <a:t>。</a:t>
            </a:r>
          </a:p>
          <a:p>
            <a:pPr>
              <a:lnSpc>
                <a:spcPct val="150000"/>
              </a:lnSpc>
            </a:pPr>
            <a:r>
              <a:rPr lang="zh-CN" altLang="en-US" sz="3200" b="1">
                <a:latin typeface="新宋体" panose="02010609030101010101" charset="-122"/>
                <a:ea typeface="新宋体" panose="02010609030101010101" charset="-122"/>
                <a:cs typeface="新宋体" panose="02010609030101010101" charset="-122"/>
              </a:rPr>
              <a:t>②相对于奴隶，</a:t>
            </a:r>
            <a:r>
              <a:rPr lang="zh-CN" altLang="en-US" sz="3200" b="1">
                <a:solidFill>
                  <a:srgbClr val="FF0000"/>
                </a:solidFill>
                <a:latin typeface="新宋体" panose="02010609030101010101" charset="-122"/>
                <a:ea typeface="新宋体" panose="02010609030101010101" charset="-122"/>
                <a:cs typeface="新宋体" panose="02010609030101010101" charset="-122"/>
              </a:rPr>
              <a:t>农民有一定</a:t>
            </a:r>
            <a:r>
              <a:rPr lang="zh-CN" altLang="en-US" sz="3200" b="1">
                <a:latin typeface="新宋体" panose="02010609030101010101" charset="-122"/>
                <a:ea typeface="新宋体" panose="02010609030101010101" charset="-122"/>
                <a:cs typeface="新宋体" panose="02010609030101010101" charset="-122"/>
              </a:rPr>
              <a:t>的人身</a:t>
            </a:r>
            <a:r>
              <a:rPr lang="zh-CN" altLang="en-US" sz="3200" b="1">
                <a:solidFill>
                  <a:srgbClr val="FF0000"/>
                </a:solidFill>
                <a:latin typeface="新宋体" panose="02010609030101010101" charset="-122"/>
                <a:ea typeface="新宋体" panose="02010609030101010101" charset="-122"/>
                <a:cs typeface="新宋体" panose="02010609030101010101" charset="-122"/>
              </a:rPr>
              <a:t>自由</a:t>
            </a:r>
            <a:r>
              <a:rPr lang="zh-CN" altLang="en-US" sz="3200" b="1">
                <a:latin typeface="新宋体" panose="02010609030101010101" charset="-122"/>
                <a:ea typeface="新宋体" panose="02010609030101010101" charset="-122"/>
                <a:cs typeface="新宋体" panose="02010609030101010101" charset="-122"/>
              </a:rPr>
              <a:t>，有自己的劳动工具甚至有自己的一点土地，</a:t>
            </a:r>
            <a:r>
              <a:rPr lang="zh-CN" altLang="en-US" sz="3200" b="1">
                <a:solidFill>
                  <a:srgbClr val="FF0000"/>
                </a:solidFill>
                <a:latin typeface="新宋体" panose="02010609030101010101" charset="-122"/>
                <a:ea typeface="新宋体" panose="02010609030101010101" charset="-122"/>
                <a:cs typeface="新宋体" panose="02010609030101010101" charset="-122"/>
              </a:rPr>
              <a:t>劳动成果</a:t>
            </a:r>
            <a:r>
              <a:rPr lang="zh-CN" altLang="en-US" sz="3200" b="1">
                <a:latin typeface="新宋体" panose="02010609030101010101" charset="-122"/>
                <a:ea typeface="新宋体" panose="02010609030101010101" charset="-122"/>
                <a:cs typeface="新宋体" panose="02010609030101010101" charset="-122"/>
              </a:rPr>
              <a:t>除地租外能留下</a:t>
            </a:r>
            <a:r>
              <a:rPr lang="zh-CN" altLang="en-US" sz="3200" b="1">
                <a:solidFill>
                  <a:srgbClr val="FF0000"/>
                </a:solidFill>
                <a:latin typeface="新宋体" panose="02010609030101010101" charset="-122"/>
                <a:ea typeface="新宋体" panose="02010609030101010101" charset="-122"/>
                <a:cs typeface="新宋体" panose="02010609030101010101" charset="-122"/>
              </a:rPr>
              <a:t>一部分归自己支配</a:t>
            </a:r>
            <a:r>
              <a:rPr lang="zh-CN" altLang="en-US" sz="3200" b="1">
                <a:latin typeface="新宋体" panose="02010609030101010101" charset="-122"/>
                <a:ea typeface="新宋体" panose="02010609030101010101" charset="-122"/>
                <a:cs typeface="新宋体" panose="02010609030101010101" charset="-122"/>
              </a:rPr>
              <a:t>。</a:t>
            </a:r>
          </a:p>
          <a:p>
            <a:pPr>
              <a:lnSpc>
                <a:spcPct val="150000"/>
              </a:lnSpc>
            </a:pPr>
            <a:r>
              <a:rPr lang="zh-CN" altLang="en-US" sz="3200" b="1">
                <a:latin typeface="新宋体" panose="02010609030101010101" charset="-122"/>
                <a:ea typeface="新宋体" panose="02010609030101010101" charset="-122"/>
                <a:cs typeface="新宋体" panose="02010609030101010101" charset="-122"/>
                <a:sym typeface="+mn-ea"/>
              </a:rPr>
              <a:t>③农民能够比较自主地劳动，有了生产积极性，促进了社会生产的发展</a:t>
            </a:r>
          </a:p>
        </p:txBody>
      </p:sp>
      <p:pic>
        <p:nvPicPr>
          <p:cNvPr id="5" name="图片 4" descr="360截图20190821105142273"/>
          <p:cNvPicPr>
            <a:picLocks noChangeAspect="1"/>
          </p:cNvPicPr>
          <p:nvPr/>
        </p:nvPicPr>
        <p:blipFill>
          <a:blip r:embed="rId2"/>
          <a:stretch>
            <a:fillRect/>
          </a:stretch>
        </p:blipFill>
        <p:spPr>
          <a:xfrm>
            <a:off x="-55880" y="8890"/>
            <a:ext cx="3862070" cy="6868795"/>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2"/>
                                        </p:tgtEl>
                                        <p:attrNameLst>
                                          <p:attrName>style.visibility</p:attrName>
                                        </p:attrNameLst>
                                      </p:cBhvr>
                                      <p:to>
                                        <p:strVal val="visible"/>
                                      </p:to>
                                    </p:set>
                                    <p:animEffect transition="in" filter="wipe(left)">
                                      <p:cBhvr>
                                        <p:cTn id="7" dur="3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1000" fill="hold"/>
                                        <p:tgtEl>
                                          <p:spTgt spid="3"/>
                                        </p:tgtEl>
                                        <p:attrNameLst>
                                          <p:attrName>ppt_w</p:attrName>
                                        </p:attrNameLst>
                                      </p:cBhvr>
                                      <p:tavLst>
                                        <p:tav tm="0">
                                          <p:val>
                                            <p:strVal val="#ppt_w*0.70"/>
                                          </p:val>
                                        </p:tav>
                                        <p:tav tm="100000">
                                          <p:val>
                                            <p:strVal val="#ppt_w"/>
                                          </p:val>
                                        </p:tav>
                                      </p:tavLst>
                                    </p:anim>
                                    <p:anim calcmode="lin" valueType="num">
                                      <p:cBhvr>
                                        <p:cTn id="13" dur="1000" fill="hold"/>
                                        <p:tgtEl>
                                          <p:spTgt spid="3"/>
                                        </p:tgtEl>
                                        <p:attrNameLst>
                                          <p:attrName>ppt_h</p:attrName>
                                        </p:attrNameLst>
                                      </p:cBhvr>
                                      <p:tavLst>
                                        <p:tav tm="0">
                                          <p:val>
                                            <p:strVal val="#ppt_h"/>
                                          </p:val>
                                        </p:tav>
                                        <p:tav tm="100000">
                                          <p:val>
                                            <p:strVal val="#ppt_h"/>
                                          </p:val>
                                        </p:tav>
                                      </p:tavLst>
                                    </p:anim>
                                    <p:animEffect transition="in" filter="fade">
                                      <p:cBhvr>
                                        <p:cTn id="14"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018031" y="83185"/>
            <a:ext cx="7909560" cy="922020"/>
          </a:xfrm>
          <a:prstGeom prst="rect">
            <a:avLst/>
          </a:prstGeom>
          <a:noFill/>
          <a:ln>
            <a:noFill/>
          </a:ln>
        </p:spPr>
        <p:txBody>
          <a:bodyPr wrap="none" rtlCol="0" anchor="t">
            <a:spAutoFit/>
          </a:bodyPr>
          <a:lstStyle/>
          <a:p>
            <a:pPr algn="ctr"/>
            <a:r>
              <a:rPr lang="zh-CN" altLang="zh-CN" sz="5400" b="1">
                <a:solidFill>
                  <a:srgbClr val="FF0000"/>
                </a:solidFill>
                <a:effectLst/>
              </a:rPr>
              <a:t>一</a:t>
            </a:r>
            <a:r>
              <a:rPr lang="en-US" altLang="zh-CN" sz="5400" b="1">
                <a:solidFill>
                  <a:srgbClr val="FF0000"/>
                </a:solidFill>
                <a:effectLst/>
              </a:rPr>
              <a:t>.</a:t>
            </a:r>
            <a:r>
              <a:rPr lang="zh-CN" altLang="en-US" sz="5400" b="1">
                <a:solidFill>
                  <a:srgbClr val="FF0000"/>
                </a:solidFill>
                <a:effectLst/>
              </a:rPr>
              <a:t>从原始社会到奴隶社会</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4"/>
                                        </p:tgtEl>
                                        <p:attrNameLst>
                                          <p:attrName>style.visibility</p:attrName>
                                        </p:attrNameLst>
                                      </p:cBhvr>
                                      <p:to>
                                        <p:strVal val="visible"/>
                                      </p:to>
                                    </p:set>
                                    <p:animEffect transition="in" filter="wipe(left)">
                                      <p:cBhvr>
                                        <p:cTn id="7" dur="3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9204325" y="135255"/>
            <a:ext cx="2903220" cy="6587490"/>
          </a:xfrm>
          <a:prstGeom prst="rect">
            <a:avLst/>
          </a:prstGeom>
          <a:noFill/>
        </p:spPr>
        <p:txBody>
          <a:bodyPr wrap="square" rtlCol="0" anchor="t">
            <a:spAutoFit/>
          </a:bodyPr>
          <a:lstStyle/>
          <a:p>
            <a:pPr algn="ctr">
              <a:lnSpc>
                <a:spcPct val="120000"/>
              </a:lnSpc>
            </a:pPr>
            <a:r>
              <a:rPr lang="zh-CN" altLang="en-US"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农民</a:t>
            </a:r>
            <a:r>
              <a:rPr lang="en-US" altLang="zh-CN"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a:t>
            </a:r>
            <a:r>
              <a:rPr lang="zh-CN" altLang="en-US"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八苦</a:t>
            </a:r>
            <a:r>
              <a:rPr lang="en-US" altLang="zh-CN"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a:t>
            </a:r>
            <a:r>
              <a:rPr lang="zh-CN" altLang="en-US"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a:t>
            </a:r>
          </a:p>
          <a:p>
            <a:pPr>
              <a:lnSpc>
                <a:spcPct val="120000"/>
              </a:lnSpc>
            </a:pPr>
            <a:r>
              <a:rPr lang="zh-CN" altLang="en-US"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一苦官吏苛刻；二苦高利贷重；三苦赋税繁多；四苦事事摊钱；五苦当差服役；六苦无处伸冤；七苦冻死无衣饥无食；</a:t>
            </a:r>
          </a:p>
          <a:p>
            <a:pPr>
              <a:lnSpc>
                <a:spcPct val="120000"/>
              </a:lnSpc>
            </a:pPr>
            <a:r>
              <a:rPr lang="zh-CN" altLang="en-US" sz="32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八苦病不得医死不得葬</a:t>
            </a:r>
          </a:p>
        </p:txBody>
      </p:sp>
      <p:pic>
        <p:nvPicPr>
          <p:cNvPr id="2" name="图片 1" descr="截图20190822160441">
            <a:hlinkClick r:id="rId3" action="ppaction://hlinkfile"/>
          </p:cNvPr>
          <p:cNvPicPr>
            <a:picLocks noChangeAspect="1"/>
          </p:cNvPicPr>
          <p:nvPr/>
        </p:nvPicPr>
        <p:blipFill>
          <a:blip r:embed="rId4"/>
          <a:stretch>
            <a:fillRect/>
          </a:stretch>
        </p:blipFill>
        <p:spPr>
          <a:xfrm>
            <a:off x="83185" y="-14605"/>
            <a:ext cx="8950960" cy="6887210"/>
          </a:xfrm>
          <a:prstGeom prst="rect">
            <a:avLst/>
          </a:prstGeom>
        </p:spPr>
      </p:pic>
    </p:spTree>
  </p:cSld>
  <p:clrMapOvr>
    <a:masterClrMapping/>
  </p:clrMapOvr>
  <mc:AlternateContent xmlns:mc="http://schemas.openxmlformats.org/markup-compatibility/2006" xmlns:p14="http://schemas.microsoft.com/office/powerpoint/2010/main">
    <mc:Choice Requires="p14">
      <p:transition>
        <p:random/>
      </p:transition>
    </mc:Choice>
    <mc:Fallback xmlns="">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图片1"/>
          <p:cNvPicPr>
            <a:picLocks noChangeAspect="1"/>
          </p:cNvPicPr>
          <p:nvPr/>
        </p:nvPicPr>
        <p:blipFill>
          <a:blip r:embed="rId2"/>
          <a:srcRect l="40381" r="6883"/>
          <a:stretch>
            <a:fillRect/>
          </a:stretch>
        </p:blipFill>
        <p:spPr>
          <a:xfrm>
            <a:off x="-22225" y="8890"/>
            <a:ext cx="3738880" cy="6809105"/>
          </a:xfrm>
          <a:prstGeom prst="rect">
            <a:avLst/>
          </a:prstGeom>
          <a:noFill/>
          <a:ln w="9525">
            <a:noFill/>
          </a:ln>
        </p:spPr>
      </p:pic>
      <p:sp>
        <p:nvSpPr>
          <p:cNvPr id="2" name="文本框 1"/>
          <p:cNvSpPr txBox="1"/>
          <p:nvPr/>
        </p:nvSpPr>
        <p:spPr>
          <a:xfrm>
            <a:off x="3932555" y="24765"/>
            <a:ext cx="8246745" cy="6808470"/>
          </a:xfrm>
          <a:prstGeom prst="rect">
            <a:avLst/>
          </a:prstGeom>
          <a:noFill/>
        </p:spPr>
        <p:txBody>
          <a:bodyPr wrap="square" rtlCol="0" anchor="t">
            <a:spAutoFit/>
          </a:bodyPr>
          <a:lstStyle/>
          <a:p>
            <a:pPr>
              <a:lnSpc>
                <a:spcPct val="130000"/>
              </a:lnSpc>
            </a:pPr>
            <a:r>
              <a:rPr lang="en-US" altLang="zh-CN" sz="2800" b="1" dirty="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a:t>
            </a:r>
            <a:r>
              <a:rPr lang="zh-CN" altLang="en-US" sz="2800" b="1" dirty="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毛泽东在《湖南农民运动考察报告》中指出，中国的男子，普通要受三种有系统的权力的支配， 即：（一）由一国</a:t>
            </a:r>
            <a:r>
              <a:rPr lang="zh-CN" altLang="en-US" sz="28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a:t>
            </a:r>
            <a:r>
              <a:rPr lang="zh-CN" altLang="en-US" sz="2800" b="1" smtClean="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一州、</a:t>
            </a:r>
            <a:r>
              <a:rPr lang="zh-CN" altLang="en-US" sz="2800" b="1" dirty="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一县以至一乡的国家系统（政权）；</a:t>
            </a:r>
          </a:p>
          <a:p>
            <a:pPr>
              <a:lnSpc>
                <a:spcPct val="130000"/>
              </a:lnSpc>
            </a:pPr>
            <a:r>
              <a:rPr lang="zh-CN" altLang="en-US" sz="2800" b="1" dirty="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（二）由宗祠、支祠以至家长的家族系统（族权）；</a:t>
            </a:r>
          </a:p>
          <a:p>
            <a:pPr>
              <a:lnSpc>
                <a:spcPct val="130000"/>
              </a:lnSpc>
            </a:pPr>
            <a:r>
              <a:rPr lang="zh-CN" altLang="en-US" sz="2800" b="1" dirty="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（三）由阎罗天子、城隍庙王以至土地菩萨的阴间系统以及由玉皇上帝以至各种 神怪的神仙系统——总称之为鬼神系统（神权）。</a:t>
            </a:r>
          </a:p>
          <a:p>
            <a:pPr>
              <a:lnSpc>
                <a:spcPct val="130000"/>
              </a:lnSpc>
            </a:pPr>
            <a:r>
              <a:rPr lang="zh-CN" altLang="en-US" sz="2800" b="1" dirty="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至于女子，除受上三种权力的支配以外，还受男子的支配（夫权）。这四种权力</a:t>
            </a:r>
            <a:r>
              <a:rPr lang="en-US" altLang="zh-CN" sz="2800" b="1" dirty="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a:t>
            </a:r>
            <a:r>
              <a:rPr lang="zh-CN" altLang="en-US" sz="2800" b="1" dirty="0">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rPr>
              <a:t>政权、族权、神权、夫权，</a:t>
            </a:r>
            <a:r>
              <a:rPr lang="zh-CN" altLang="en-US" sz="2800" b="1" dirty="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代表了全部</a:t>
            </a:r>
            <a:r>
              <a:rPr lang="zh-CN" altLang="en-US" sz="2800" b="1" dirty="0">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rPr>
              <a:t>封建宗法的思想和制度</a:t>
            </a:r>
            <a:r>
              <a:rPr lang="zh-CN" altLang="en-US" sz="2800" b="1" dirty="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是</a:t>
            </a:r>
            <a:r>
              <a:rPr lang="zh-CN" altLang="en-US" sz="2800" b="1" dirty="0">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rPr>
              <a:t>束缚</a:t>
            </a:r>
            <a:r>
              <a:rPr lang="zh-CN" altLang="en-US" sz="2800" b="1" dirty="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中国人民特别是农民的四条极大</a:t>
            </a:r>
            <a:r>
              <a:rPr lang="zh-CN" altLang="en-US" sz="2800" b="1" dirty="0">
                <a:solidFill>
                  <a:srgbClr val="FF0000"/>
                </a:solidFill>
                <a:latin typeface="站酷快乐体2016修订版" panose="02010600030101010101" charset="-122"/>
                <a:ea typeface="站酷快乐体2016修订版" panose="02010600030101010101" charset="-122"/>
                <a:cs typeface="站酷快乐体2016修订版" panose="02010600030101010101" charset="-122"/>
              </a:rPr>
              <a:t>的绳索</a:t>
            </a:r>
            <a:r>
              <a:rPr lang="zh-CN" altLang="en-US" sz="2800" b="1" dirty="0">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2"/>
                                        </p:tgtEl>
                                        <p:attrNameLst>
                                          <p:attrName>style.visibility</p:attrName>
                                        </p:attrNameLst>
                                      </p:cBhvr>
                                      <p:to>
                                        <p:strVal val="visible"/>
                                      </p:to>
                                    </p:set>
                                    <p:animEffect transition="in" filter="wipe(left)">
                                      <p:cBhvr>
                                        <p:cTn id="7"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9d85fadd2d35c25056e62b80c47fdd55"/>
          <p:cNvPicPr>
            <a:picLocks noChangeAspect="1"/>
          </p:cNvPicPr>
          <p:nvPr/>
        </p:nvPicPr>
        <p:blipFill>
          <a:blip r:embed="rId2"/>
          <a:stretch>
            <a:fillRect/>
          </a:stretch>
        </p:blipFill>
        <p:spPr>
          <a:xfrm>
            <a:off x="131445" y="155575"/>
            <a:ext cx="6729730" cy="6546850"/>
          </a:xfrm>
          <a:prstGeom prst="rect">
            <a:avLst/>
          </a:prstGeom>
        </p:spPr>
      </p:pic>
      <p:sp>
        <p:nvSpPr>
          <p:cNvPr id="4" name="文本框 3"/>
          <p:cNvSpPr txBox="1"/>
          <p:nvPr/>
        </p:nvSpPr>
        <p:spPr>
          <a:xfrm>
            <a:off x="7058025" y="155575"/>
            <a:ext cx="5035550" cy="6554470"/>
          </a:xfrm>
          <a:prstGeom prst="rect">
            <a:avLst/>
          </a:prstGeom>
          <a:noFill/>
        </p:spPr>
        <p:txBody>
          <a:bodyPr wrap="square" rtlCol="0" anchor="t">
            <a:spAutoFit/>
          </a:bodyPr>
          <a:lstStyle/>
          <a:p>
            <a:r>
              <a:rPr lang="en-US" altLang="zh-CN" sz="28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a:t>
            </a:r>
            <a:r>
              <a:rPr lang="zh-CN" altLang="en-US" sz="28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封建时代的欧洲各国，普遍存在着“金字塔”型的等级制度。</a:t>
            </a:r>
          </a:p>
          <a:p>
            <a:r>
              <a:rPr lang="zh-CN" altLang="en-US" sz="28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国王居于“金字塔”的顶端，国王以下有公爵、候爵、伯爵、子爵、男爵，骑士是等级最低的封建主。僧侣中的上层，包括教皇、大主教、主教、修道院长等，也是大土地所有者， 他们同贵族一样，享有广泛的政治和经济特权。</a:t>
            </a:r>
          </a:p>
          <a:p>
            <a:r>
              <a:rPr lang="zh-CN" altLang="en-US" sz="2800" b="1">
                <a:solidFill>
                  <a:srgbClr val="00B0F0"/>
                </a:solidFill>
                <a:latin typeface="站酷快乐体2016修订版" panose="02010600030101010101" charset="-122"/>
                <a:ea typeface="站酷快乐体2016修订版" panose="02010600030101010101" charset="-122"/>
                <a:cs typeface="站酷快乐体2016修订版" panose="02010600030101010101" charset="-122"/>
              </a:rPr>
              <a:t>    处于封建等级最底层的，是广大农民和其他劳动者，他们背负着整个封建上层等级的重压。</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u=4172571714,2481883119&amp;fm=173&amp;app=25&amp;f=JPEG"/>
          <p:cNvPicPr>
            <a:picLocks noChangeAspect="1"/>
          </p:cNvPicPr>
          <p:nvPr/>
        </p:nvPicPr>
        <p:blipFill>
          <a:blip r:embed="rId2"/>
          <a:stretch>
            <a:fillRect/>
          </a:stretch>
        </p:blipFill>
        <p:spPr>
          <a:xfrm>
            <a:off x="-1270" y="38735"/>
            <a:ext cx="3738245" cy="6779895"/>
          </a:xfrm>
          <a:prstGeom prst="rect">
            <a:avLst/>
          </a:prstGeom>
        </p:spPr>
      </p:pic>
      <p:sp>
        <p:nvSpPr>
          <p:cNvPr id="3" name="文本框 2"/>
          <p:cNvSpPr txBox="1"/>
          <p:nvPr/>
        </p:nvSpPr>
        <p:spPr>
          <a:xfrm>
            <a:off x="3843020" y="1224280"/>
            <a:ext cx="8177530" cy="5015865"/>
          </a:xfrm>
          <a:prstGeom prst="rect">
            <a:avLst/>
          </a:prstGeom>
          <a:noFill/>
        </p:spPr>
        <p:txBody>
          <a:bodyPr wrap="square" rtlCol="0" anchor="t">
            <a:spAutoFit/>
          </a:bodyPr>
          <a:lstStyle/>
          <a:p>
            <a:pPr algn="l">
              <a:lnSpc>
                <a:spcPct val="160000"/>
              </a:lnSpc>
            </a:pP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1.汉代赋税有增无减，农民“八苦”的根源是什么？</a:t>
            </a:r>
          </a:p>
          <a:p>
            <a:pPr algn="l">
              <a:lnSpc>
                <a:spcPct val="160000"/>
              </a:lnSpc>
            </a:pP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2.</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封建社会的主要矛盾是什么？</a:t>
            </a:r>
          </a:p>
          <a:p>
            <a:pPr algn="l">
              <a:lnSpc>
                <a:spcPct val="160000"/>
              </a:lnSpc>
            </a:pP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3.</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封建制国家有何显著特点，地主阶级统治劳动群众的手段还有哪些？</a:t>
            </a:r>
          </a:p>
        </p:txBody>
      </p:sp>
      <p:sp>
        <p:nvSpPr>
          <p:cNvPr id="4" name="矩形 3"/>
          <p:cNvSpPr/>
          <p:nvPr/>
        </p:nvSpPr>
        <p:spPr>
          <a:xfrm>
            <a:off x="3954145" y="140970"/>
            <a:ext cx="7699375" cy="922020"/>
          </a:xfrm>
          <a:prstGeom prst="rect">
            <a:avLst/>
          </a:prstGeom>
          <a:noFill/>
          <a:ln>
            <a:noFill/>
          </a:ln>
        </p:spPr>
        <p:txBody>
          <a:bodyPr wrap="square" rtlCol="0" anchor="t">
            <a:spAutoFit/>
          </a:bodyPr>
          <a:lstStyle/>
          <a:p>
            <a:pPr algn="ctr"/>
            <a:r>
              <a:rPr lang="zh-CN" altLang="en-US" sz="5400" b="1">
                <a:solidFill>
                  <a:srgbClr val="00B0F0"/>
                </a:solidFill>
                <a:effectLst/>
                <a:latin typeface="+mn-ea"/>
                <a:sym typeface="+mn-ea"/>
              </a:rPr>
              <a:t>议题三：</a:t>
            </a:r>
            <a:endParaRPr lang="zh-CN" altLang="en-US" sz="5400" b="1">
              <a:solidFill>
                <a:srgbClr val="00B0F0"/>
              </a:solidFill>
              <a:effectLst/>
              <a:latin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3"/>
                                        </p:tgtEl>
                                        <p:attrNameLst>
                                          <p:attrName>style.visibility</p:attrName>
                                        </p:attrNameLst>
                                      </p:cBhvr>
                                      <p:to>
                                        <p:strVal val="visible"/>
                                      </p:to>
                                    </p:set>
                                    <p:animEffect transition="in" filter="wipe(left)">
                                      <p:cBhvr>
                                        <p:cTn id="7" dur="3000"/>
                                        <p:tgtEl>
                                          <p:spTgt spid="3"/>
                                        </p:tgtEl>
                                      </p:cBhvr>
                                    </p:animEffect>
                                  </p:childTnLst>
                                </p:cTn>
                              </p:par>
                              <p:par>
                                <p:cTn id="8" presetID="22" presetClass="entr" presetSubtype="8" fill="hold" grpId="0" nodeType="withEffect">
                                  <p:stCondLst>
                                    <p:cond delay="0"/>
                                  </p:stCondLst>
                                  <p:childTnLst>
                                    <p:set>
                                      <p:cBhvr>
                                        <p:cTn id="9" dur="3000" fill="hold">
                                          <p:stCondLst>
                                            <p:cond delay="0"/>
                                          </p:stCondLst>
                                        </p:cTn>
                                        <p:tgtEl>
                                          <p:spTgt spid="4"/>
                                        </p:tgtEl>
                                        <p:attrNameLst>
                                          <p:attrName>style.visibility</p:attrName>
                                        </p:attrNameLst>
                                      </p:cBhvr>
                                      <p:to>
                                        <p:strVal val="visible"/>
                                      </p:to>
                                    </p:set>
                                    <p:animEffect transition="in" filter="wipe(left)">
                                      <p:cBhvr>
                                        <p:cTn id="10" dur="3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22725" y="327660"/>
            <a:ext cx="7825105" cy="64516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rPr>
              <a:t>(2)</a:t>
            </a:r>
            <a:r>
              <a:rPr lang="zh-CN" altLang="en-US" sz="3600" b="1">
                <a:solidFill>
                  <a:srgbClr val="FF0000"/>
                </a:solidFill>
                <a:latin typeface="新宋体" panose="02010609030101010101" charset="-122"/>
                <a:ea typeface="新宋体" panose="02010609030101010101" charset="-122"/>
                <a:cs typeface="新宋体" panose="02010609030101010101" charset="-122"/>
              </a:rPr>
              <a:t>封建剥削的基础</a:t>
            </a:r>
            <a:r>
              <a:rPr lang="en-US" altLang="zh-CN" sz="3600" b="1">
                <a:solidFill>
                  <a:srgbClr val="FF0000"/>
                </a:solidFill>
                <a:latin typeface="新宋体" panose="02010609030101010101" charset="-122"/>
                <a:ea typeface="新宋体" panose="02010609030101010101" charset="-122"/>
                <a:cs typeface="新宋体" panose="02010609030101010101" charset="-122"/>
              </a:rPr>
              <a:t>P5</a:t>
            </a:r>
            <a:endParaRPr lang="en-US" altLang="zh-CN" sz="3600" b="1">
              <a:solidFill>
                <a:srgbClr val="FF0000"/>
              </a:solidFill>
              <a:latin typeface="新宋体" panose="02010609030101010101" charset="-122"/>
              <a:ea typeface="新宋体" panose="02010609030101010101" charset="-122"/>
              <a:cs typeface="新宋体" panose="02010609030101010101" charset="-122"/>
              <a:sym typeface="+mn-ea"/>
            </a:endParaRPr>
          </a:p>
        </p:txBody>
      </p:sp>
      <p:pic>
        <p:nvPicPr>
          <p:cNvPr id="5" name="图片 4" descr="635-1F3021J208"/>
          <p:cNvPicPr>
            <a:picLocks noChangeAspect="1"/>
          </p:cNvPicPr>
          <p:nvPr/>
        </p:nvPicPr>
        <p:blipFill>
          <a:blip r:embed="rId2"/>
          <a:srcRect r="53783"/>
          <a:stretch>
            <a:fillRect/>
          </a:stretch>
        </p:blipFill>
        <p:spPr>
          <a:xfrm>
            <a:off x="23495" y="8890"/>
            <a:ext cx="3738880" cy="6627495"/>
          </a:xfrm>
          <a:prstGeom prst="rect">
            <a:avLst/>
          </a:prstGeom>
        </p:spPr>
      </p:pic>
      <p:sp>
        <p:nvSpPr>
          <p:cNvPr id="4" name="文本框 3"/>
          <p:cNvSpPr txBox="1"/>
          <p:nvPr/>
        </p:nvSpPr>
        <p:spPr>
          <a:xfrm>
            <a:off x="4022725" y="1021080"/>
            <a:ext cx="7977505" cy="4815840"/>
          </a:xfrm>
          <a:prstGeom prst="rect">
            <a:avLst/>
          </a:prstGeom>
          <a:noFill/>
        </p:spPr>
        <p:txBody>
          <a:bodyPr wrap="square" rtlCol="0" anchor="t">
            <a:spAutoFit/>
          </a:bodyPr>
          <a:lstStyle/>
          <a:p>
            <a:pPr>
              <a:lnSpc>
                <a:spcPct val="160000"/>
              </a:lnSpc>
            </a:pPr>
            <a:r>
              <a:rPr lang="zh-CN" altLang="en-US" sz="3200" b="1">
                <a:latin typeface="新宋体" panose="02010609030101010101" charset="-122"/>
                <a:ea typeface="新宋体" panose="02010609030101010101" charset="-122"/>
                <a:cs typeface="新宋体" panose="02010609030101010101" charset="-122"/>
              </a:rPr>
              <a:t>①在</a:t>
            </a:r>
            <a:r>
              <a:rPr lang="zh-CN" altLang="en-US" sz="3200" b="1">
                <a:solidFill>
                  <a:srgbClr val="FF0000"/>
                </a:solidFill>
                <a:latin typeface="新宋体" panose="02010609030101010101" charset="-122"/>
                <a:ea typeface="新宋体" panose="02010609030101010101" charset="-122"/>
                <a:cs typeface="新宋体" panose="02010609030101010101" charset="-122"/>
              </a:rPr>
              <a:t>封建社会</a:t>
            </a:r>
            <a:r>
              <a:rPr lang="zh-CN" altLang="en-US" sz="3200" b="1">
                <a:latin typeface="新宋体" panose="02010609030101010101" charset="-122"/>
                <a:ea typeface="新宋体" panose="02010609030101010101" charset="-122"/>
                <a:cs typeface="新宋体" panose="02010609030101010101" charset="-122"/>
              </a:rPr>
              <a:t>里，</a:t>
            </a:r>
            <a:r>
              <a:rPr lang="zh-CN" altLang="en-US" sz="3200" b="1">
                <a:solidFill>
                  <a:srgbClr val="FF0000"/>
                </a:solidFill>
                <a:latin typeface="新宋体" panose="02010609030101010101" charset="-122"/>
                <a:ea typeface="新宋体" panose="02010609030101010101" charset="-122"/>
                <a:cs typeface="新宋体" panose="02010609030101010101" charset="-122"/>
              </a:rPr>
              <a:t>封建土地所有制</a:t>
            </a:r>
            <a:r>
              <a:rPr lang="zh-CN" altLang="en-US" sz="3200" b="1">
                <a:latin typeface="新宋体" panose="02010609030101010101" charset="-122"/>
                <a:ea typeface="新宋体" panose="02010609030101010101" charset="-122"/>
                <a:cs typeface="新宋体" panose="02010609030101010101" charset="-122"/>
              </a:rPr>
              <a:t>，是地主阶级</a:t>
            </a:r>
            <a:r>
              <a:rPr lang="zh-CN" altLang="en-US" sz="3200" b="1">
                <a:solidFill>
                  <a:srgbClr val="FF0000"/>
                </a:solidFill>
                <a:latin typeface="新宋体" panose="02010609030101010101" charset="-122"/>
                <a:ea typeface="新宋体" panose="02010609030101010101" charset="-122"/>
                <a:cs typeface="新宋体" panose="02010609030101010101" charset="-122"/>
              </a:rPr>
              <a:t>剥削</a:t>
            </a:r>
            <a:r>
              <a:rPr lang="zh-CN" altLang="en-US" sz="3200" b="1">
                <a:latin typeface="新宋体" panose="02010609030101010101" charset="-122"/>
                <a:ea typeface="新宋体" panose="02010609030101010101" charset="-122"/>
                <a:cs typeface="新宋体" panose="02010609030101010101" charset="-122"/>
              </a:rPr>
              <a:t>农民的</a:t>
            </a:r>
            <a:r>
              <a:rPr lang="zh-CN" altLang="en-US" sz="3200" b="1">
                <a:solidFill>
                  <a:srgbClr val="FF0000"/>
                </a:solidFill>
                <a:latin typeface="新宋体" panose="02010609030101010101" charset="-122"/>
                <a:ea typeface="新宋体" panose="02010609030101010101" charset="-122"/>
                <a:cs typeface="新宋体" panose="02010609030101010101" charset="-122"/>
              </a:rPr>
              <a:t>基础</a:t>
            </a:r>
            <a:r>
              <a:rPr lang="zh-CN" altLang="en-US" sz="3200" b="1">
                <a:latin typeface="新宋体" panose="02010609030101010101" charset="-122"/>
                <a:ea typeface="新宋体" panose="02010609030101010101" charset="-122"/>
                <a:cs typeface="新宋体" panose="02010609030101010101" charset="-122"/>
              </a:rPr>
              <a:t>。 </a:t>
            </a:r>
          </a:p>
          <a:p>
            <a:pPr>
              <a:lnSpc>
                <a:spcPct val="160000"/>
              </a:lnSpc>
            </a:pPr>
            <a:r>
              <a:rPr lang="zh-CN" altLang="en-US" sz="3200" b="1">
                <a:latin typeface="新宋体" panose="02010609030101010101" charset="-122"/>
                <a:ea typeface="新宋体" panose="02010609030101010101" charset="-122"/>
                <a:cs typeface="新宋体" panose="02010609030101010101" charset="-122"/>
              </a:rPr>
              <a:t>②</a:t>
            </a:r>
            <a:r>
              <a:rPr lang="zh-CN" altLang="en-US" sz="3200" b="1">
                <a:solidFill>
                  <a:srgbClr val="FF0000"/>
                </a:solidFill>
                <a:latin typeface="新宋体" panose="02010609030101010101" charset="-122"/>
                <a:ea typeface="新宋体" panose="02010609030101010101" charset="-122"/>
                <a:cs typeface="新宋体" panose="02010609030101010101" charset="-122"/>
              </a:rPr>
              <a:t>地租</a:t>
            </a:r>
            <a:r>
              <a:rPr lang="zh-CN" altLang="en-US" sz="3200" b="1">
                <a:latin typeface="新宋体" panose="02010609030101010101" charset="-122"/>
                <a:ea typeface="新宋体" panose="02010609030101010101" charset="-122"/>
                <a:cs typeface="新宋体" panose="02010609030101010101" charset="-122"/>
              </a:rPr>
              <a:t>是地主阶级</a:t>
            </a:r>
            <a:r>
              <a:rPr lang="zh-CN" altLang="en-US" sz="3200" b="1">
                <a:solidFill>
                  <a:srgbClr val="FF0000"/>
                </a:solidFill>
                <a:latin typeface="新宋体" panose="02010609030101010101" charset="-122"/>
                <a:ea typeface="新宋体" panose="02010609030101010101" charset="-122"/>
                <a:cs typeface="新宋体" panose="02010609030101010101" charset="-122"/>
              </a:rPr>
              <a:t>剥削</a:t>
            </a:r>
            <a:r>
              <a:rPr lang="zh-CN" altLang="en-US" sz="3200" b="1">
                <a:latin typeface="新宋体" panose="02010609030101010101" charset="-122"/>
                <a:ea typeface="新宋体" panose="02010609030101010101" charset="-122"/>
                <a:cs typeface="新宋体" panose="02010609030101010101" charset="-122"/>
              </a:rPr>
              <a:t>农民的</a:t>
            </a:r>
            <a:r>
              <a:rPr lang="zh-CN" altLang="en-US" sz="3200" b="1">
                <a:solidFill>
                  <a:srgbClr val="FF0000"/>
                </a:solidFill>
                <a:latin typeface="新宋体" panose="02010609030101010101" charset="-122"/>
                <a:ea typeface="新宋体" panose="02010609030101010101" charset="-122"/>
                <a:cs typeface="新宋体" panose="02010609030101010101" charset="-122"/>
              </a:rPr>
              <a:t>主要方式</a:t>
            </a:r>
            <a:r>
              <a:rPr lang="zh-CN" altLang="en-US" sz="3200" b="1">
                <a:latin typeface="新宋体" panose="02010609030101010101" charset="-122"/>
                <a:ea typeface="新宋体" panose="02010609030101010101" charset="-122"/>
                <a:cs typeface="新宋体" panose="02010609030101010101" charset="-122"/>
              </a:rPr>
              <a:t>，</a:t>
            </a:r>
          </a:p>
          <a:p>
            <a:pPr>
              <a:lnSpc>
                <a:spcPct val="160000"/>
              </a:lnSpc>
            </a:pPr>
            <a:r>
              <a:rPr lang="zh-CN" altLang="en-US" sz="3200" b="1">
                <a:latin typeface="新宋体" panose="02010609030101010101" charset="-122"/>
                <a:ea typeface="新宋体" panose="02010609030101010101" charset="-122"/>
                <a:cs typeface="新宋体" panose="02010609030101010101" charset="-122"/>
              </a:rPr>
              <a:t>包括劳役地租、实物地租和货币地租。</a:t>
            </a:r>
          </a:p>
          <a:p>
            <a:pPr>
              <a:lnSpc>
                <a:spcPct val="160000"/>
              </a:lnSpc>
            </a:pPr>
            <a:r>
              <a:rPr lang="zh-CN" altLang="en-US" sz="3200" b="1">
                <a:latin typeface="新宋体" panose="02010609030101010101" charset="-122"/>
                <a:ea typeface="新宋体" panose="02010609030101010101" charset="-122"/>
                <a:cs typeface="新宋体" panose="02010609030101010101" charset="-122"/>
              </a:rPr>
              <a:t>③此外，地主阶级还利用高利贷、强追农民交纳苛捐杂税，从事各种徭役来剥削农民。</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2"/>
                                        </p:tgtEl>
                                        <p:attrNameLst>
                                          <p:attrName>style.visibility</p:attrName>
                                        </p:attrNameLst>
                                      </p:cBhvr>
                                      <p:to>
                                        <p:strVal val="visible"/>
                                      </p:to>
                                    </p:set>
                                    <p:animEffect transition="in" filter="wipe(left)">
                                      <p:cBhvr>
                                        <p:cTn id="7" dur="3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1000" fill="hold"/>
                                        <p:tgtEl>
                                          <p:spTgt spid="4"/>
                                        </p:tgtEl>
                                        <p:attrNameLst>
                                          <p:attrName>ppt_w</p:attrName>
                                        </p:attrNameLst>
                                      </p:cBhvr>
                                      <p:tavLst>
                                        <p:tav tm="0">
                                          <p:val>
                                            <p:strVal val="#ppt_w*0.70"/>
                                          </p:val>
                                        </p:tav>
                                        <p:tav tm="100000">
                                          <p:val>
                                            <p:strVal val="#ppt_w"/>
                                          </p:val>
                                        </p:tav>
                                      </p:tavLst>
                                    </p:anim>
                                    <p:anim calcmode="lin" valueType="num">
                                      <p:cBhvr>
                                        <p:cTn id="13" dur="1000" fill="hold"/>
                                        <p:tgtEl>
                                          <p:spTgt spid="4"/>
                                        </p:tgtEl>
                                        <p:attrNameLst>
                                          <p:attrName>ppt_h</p:attrName>
                                        </p:attrNameLst>
                                      </p:cBhvr>
                                      <p:tavLst>
                                        <p:tav tm="0">
                                          <p:val>
                                            <p:strVal val="#ppt_h"/>
                                          </p:val>
                                        </p:tav>
                                        <p:tav tm="100000">
                                          <p:val>
                                            <p:strVal val="#ppt_h"/>
                                          </p:val>
                                        </p:tav>
                                      </p:tavLst>
                                    </p:anim>
                                    <p:animEffect transition="in" filter="fade">
                                      <p:cBhvr>
                                        <p:cTn id="14"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022725" y="2331085"/>
            <a:ext cx="7825105" cy="64516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rPr>
              <a:t>(4)</a:t>
            </a:r>
            <a:r>
              <a:rPr lang="zh-CN" altLang="en-US" sz="3600" b="1">
                <a:solidFill>
                  <a:srgbClr val="FF0000"/>
                </a:solidFill>
                <a:latin typeface="新宋体" panose="02010609030101010101" charset="-122"/>
                <a:ea typeface="新宋体" panose="02010609030101010101" charset="-122"/>
                <a:cs typeface="新宋体" panose="02010609030101010101" charset="-122"/>
              </a:rPr>
              <a:t>封建制国家的显著特征</a:t>
            </a:r>
            <a:endParaRPr lang="zh-CN" altLang="en-US" sz="3600" b="1">
              <a:solidFill>
                <a:srgbClr val="FF0000"/>
              </a:solidFill>
              <a:latin typeface="新宋体" panose="02010609030101010101" charset="-122"/>
              <a:ea typeface="新宋体" panose="02010609030101010101" charset="-122"/>
              <a:cs typeface="新宋体" panose="02010609030101010101" charset="-122"/>
              <a:sym typeface="+mn-ea"/>
            </a:endParaRPr>
          </a:p>
        </p:txBody>
      </p:sp>
      <p:sp>
        <p:nvSpPr>
          <p:cNvPr id="4" name="文本框 3"/>
          <p:cNvSpPr txBox="1"/>
          <p:nvPr/>
        </p:nvSpPr>
        <p:spPr>
          <a:xfrm>
            <a:off x="4022725" y="889635"/>
            <a:ext cx="7952105" cy="1272540"/>
          </a:xfrm>
          <a:prstGeom prst="rect">
            <a:avLst/>
          </a:prstGeom>
          <a:noFill/>
        </p:spPr>
        <p:txBody>
          <a:bodyPr wrap="square" rtlCol="0" anchor="t">
            <a:spAutoFit/>
          </a:bodyPr>
          <a:lstStyle/>
          <a:p>
            <a:pPr>
              <a:lnSpc>
                <a:spcPct val="120000"/>
              </a:lnSpc>
            </a:pPr>
            <a:r>
              <a:rPr lang="en-US" altLang="zh-CN" sz="3200" b="1">
                <a:latin typeface="新宋体" panose="02010609030101010101" charset="-122"/>
                <a:ea typeface="新宋体" panose="02010609030101010101" charset="-122"/>
                <a:cs typeface="新宋体" panose="02010609030101010101" charset="-122"/>
              </a:rPr>
              <a:t>    </a:t>
            </a:r>
            <a:r>
              <a:rPr lang="zh-CN" altLang="en-US" sz="3200" b="1">
                <a:solidFill>
                  <a:srgbClr val="FF0000"/>
                </a:solidFill>
                <a:latin typeface="新宋体" panose="02010609030101010101" charset="-122"/>
                <a:ea typeface="新宋体" panose="02010609030101010101" charset="-122"/>
                <a:cs typeface="新宋体" panose="02010609030101010101" charset="-122"/>
              </a:rPr>
              <a:t>封建社会的主要矛盾是地主阶级和农民阶级的矛盾。</a:t>
            </a:r>
            <a:endParaRPr lang="zh-CN" altLang="en-US" sz="3200" b="1">
              <a:latin typeface="新宋体" panose="02010609030101010101" charset="-122"/>
              <a:ea typeface="新宋体" panose="02010609030101010101" charset="-122"/>
              <a:cs typeface="新宋体" panose="02010609030101010101" charset="-122"/>
            </a:endParaRPr>
          </a:p>
        </p:txBody>
      </p:sp>
      <p:pic>
        <p:nvPicPr>
          <p:cNvPr id="8" name="图片 7" descr="360截图20190821155539773"/>
          <p:cNvPicPr>
            <a:picLocks noChangeAspect="1"/>
          </p:cNvPicPr>
          <p:nvPr/>
        </p:nvPicPr>
        <p:blipFill>
          <a:blip r:embed="rId2"/>
          <a:stretch>
            <a:fillRect/>
          </a:stretch>
        </p:blipFill>
        <p:spPr>
          <a:xfrm>
            <a:off x="23495" y="31750"/>
            <a:ext cx="3738880" cy="6795135"/>
          </a:xfrm>
          <a:prstGeom prst="rect">
            <a:avLst/>
          </a:prstGeom>
        </p:spPr>
      </p:pic>
      <p:sp>
        <p:nvSpPr>
          <p:cNvPr id="5" name="文本框 4"/>
          <p:cNvSpPr txBox="1"/>
          <p:nvPr/>
        </p:nvSpPr>
        <p:spPr>
          <a:xfrm>
            <a:off x="3975100" y="3223260"/>
            <a:ext cx="7999730" cy="3290570"/>
          </a:xfrm>
          <a:prstGeom prst="rect">
            <a:avLst/>
          </a:prstGeom>
          <a:noFill/>
        </p:spPr>
        <p:txBody>
          <a:bodyPr wrap="square" rtlCol="0" anchor="t">
            <a:spAutoFit/>
          </a:bodyPr>
          <a:lstStyle/>
          <a:p>
            <a:pPr>
              <a:lnSpc>
                <a:spcPct val="130000"/>
              </a:lnSpc>
            </a:pPr>
            <a:r>
              <a:rPr lang="en-US" altLang="zh-CN" sz="3200" b="1">
                <a:latin typeface="新宋体" panose="02010609030101010101" charset="-122"/>
                <a:ea typeface="新宋体" panose="02010609030101010101" charset="-122"/>
                <a:cs typeface="新宋体" panose="02010609030101010101" charset="-122"/>
                <a:sym typeface="+mn-ea"/>
              </a:rPr>
              <a:t>    </a:t>
            </a:r>
            <a:r>
              <a:rPr lang="zh-CN" altLang="en-US" sz="3200" b="1">
                <a:latin typeface="新宋体" panose="02010609030101010101" charset="-122"/>
                <a:ea typeface="新宋体" panose="02010609030101010101" charset="-122"/>
                <a:cs typeface="新宋体" panose="02010609030101010101" charset="-122"/>
                <a:sym typeface="+mn-ea"/>
              </a:rPr>
              <a:t>封建国家</a:t>
            </a:r>
            <a:r>
              <a:rPr lang="zh-CN" altLang="en-US" sz="3200" b="1">
                <a:solidFill>
                  <a:srgbClr val="FF0000"/>
                </a:solidFill>
                <a:latin typeface="新宋体" panose="02010609030101010101" charset="-122"/>
                <a:ea typeface="新宋体" panose="02010609030101010101" charset="-122"/>
                <a:cs typeface="新宋体" panose="02010609030101010101" charset="-122"/>
                <a:sym typeface="+mn-ea"/>
              </a:rPr>
              <a:t>最显著的特征就是君主专制、等级森严</a:t>
            </a:r>
            <a:r>
              <a:rPr lang="zh-CN" altLang="en-US" sz="3200" b="1">
                <a:latin typeface="新宋体" panose="02010609030101010101" charset="-122"/>
                <a:ea typeface="新宋体" panose="02010609030101010101" charset="-122"/>
                <a:cs typeface="新宋体" panose="02010609030101010101" charset="-122"/>
                <a:sym typeface="+mn-ea"/>
              </a:rPr>
              <a:t>。</a:t>
            </a:r>
          </a:p>
          <a:p>
            <a:pPr>
              <a:lnSpc>
                <a:spcPct val="130000"/>
              </a:lnSpc>
            </a:pPr>
            <a:r>
              <a:rPr lang="zh-CN" altLang="en-US" sz="3200" b="1">
                <a:latin typeface="新宋体" panose="02010609030101010101" charset="-122"/>
                <a:ea typeface="新宋体" panose="02010609030101010101" charset="-122"/>
                <a:cs typeface="新宋体" panose="02010609030101010101" charset="-122"/>
                <a:sym typeface="+mn-ea"/>
              </a:rPr>
              <a:t>    地主阶级还通过</a:t>
            </a:r>
            <a:r>
              <a:rPr lang="zh-CN" altLang="en-US" sz="3200" b="1">
                <a:solidFill>
                  <a:srgbClr val="FF0000"/>
                </a:solidFill>
                <a:latin typeface="新宋体" panose="02010609030101010101" charset="-122"/>
                <a:ea typeface="新宋体" panose="02010609030101010101" charset="-122"/>
                <a:cs typeface="新宋体" panose="02010609030101010101" charset="-122"/>
                <a:sym typeface="+mn-ea"/>
              </a:rPr>
              <a:t>散布封建迷信、传播封建道德、鼓吹“君权神授”</a:t>
            </a:r>
            <a:r>
              <a:rPr lang="zh-CN" altLang="en-US" sz="3200" b="1">
                <a:latin typeface="新宋体" panose="02010609030101010101" charset="-122"/>
                <a:ea typeface="新宋体" panose="02010609030101010101" charset="-122"/>
                <a:cs typeface="新宋体" panose="02010609030101010101" charset="-122"/>
                <a:sym typeface="+mn-ea"/>
              </a:rPr>
              <a:t>，钳制劳动人民的思想。</a:t>
            </a:r>
          </a:p>
        </p:txBody>
      </p:sp>
      <p:sp>
        <p:nvSpPr>
          <p:cNvPr id="6" name="文本框 5"/>
          <p:cNvSpPr txBox="1"/>
          <p:nvPr/>
        </p:nvSpPr>
        <p:spPr>
          <a:xfrm>
            <a:off x="4149725" y="199390"/>
            <a:ext cx="7825105" cy="64516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rPr>
              <a:t>(3)</a:t>
            </a:r>
            <a:r>
              <a:rPr lang="zh-CN" altLang="en-US" sz="3600" b="1">
                <a:solidFill>
                  <a:srgbClr val="FF0000"/>
                </a:solidFill>
                <a:latin typeface="新宋体" panose="02010609030101010101" charset="-122"/>
                <a:ea typeface="新宋体" panose="02010609030101010101" charset="-122"/>
                <a:cs typeface="新宋体" panose="02010609030101010101" charset="-122"/>
              </a:rPr>
              <a:t>封建社会的主要矛盾</a:t>
            </a:r>
            <a:r>
              <a:rPr lang="en-US" altLang="zh-CN" sz="3600" b="1">
                <a:solidFill>
                  <a:srgbClr val="FF0000"/>
                </a:solidFill>
                <a:latin typeface="新宋体" panose="02010609030101010101" charset="-122"/>
                <a:ea typeface="新宋体" panose="02010609030101010101" charset="-122"/>
                <a:cs typeface="新宋体" panose="02010609030101010101" charset="-122"/>
              </a:rPr>
              <a:t>P6</a:t>
            </a:r>
            <a:endParaRPr lang="en-US" altLang="zh-CN" sz="36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6"/>
                                        </p:tgtEl>
                                        <p:attrNameLst>
                                          <p:attrName>style.visibility</p:attrName>
                                        </p:attrNameLst>
                                      </p:cBhvr>
                                      <p:to>
                                        <p:strVal val="visible"/>
                                      </p:to>
                                    </p:set>
                                    <p:animEffect transition="in" filter="wipe(left)">
                                      <p:cBhvr>
                                        <p:cTn id="7" dur="3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1000" fill="hold"/>
                                        <p:tgtEl>
                                          <p:spTgt spid="4"/>
                                        </p:tgtEl>
                                        <p:attrNameLst>
                                          <p:attrName>ppt_w</p:attrName>
                                        </p:attrNameLst>
                                      </p:cBhvr>
                                      <p:tavLst>
                                        <p:tav tm="0">
                                          <p:val>
                                            <p:strVal val="#ppt_w*0.70"/>
                                          </p:val>
                                        </p:tav>
                                        <p:tav tm="100000">
                                          <p:val>
                                            <p:strVal val="#ppt_w"/>
                                          </p:val>
                                        </p:tav>
                                      </p:tavLst>
                                    </p:anim>
                                    <p:anim calcmode="lin" valueType="num">
                                      <p:cBhvr>
                                        <p:cTn id="13" dur="1000" fill="hold"/>
                                        <p:tgtEl>
                                          <p:spTgt spid="4"/>
                                        </p:tgtEl>
                                        <p:attrNameLst>
                                          <p:attrName>ppt_h</p:attrName>
                                        </p:attrNameLst>
                                      </p:cBhvr>
                                      <p:tavLst>
                                        <p:tav tm="0">
                                          <p:val>
                                            <p:strVal val="#ppt_h"/>
                                          </p:val>
                                        </p:tav>
                                        <p:tav tm="100000">
                                          <p:val>
                                            <p:strVal val="#ppt_h"/>
                                          </p:val>
                                        </p:tav>
                                      </p:tavLst>
                                    </p:anim>
                                    <p:animEffect transition="in" filter="fade">
                                      <p:cBhvr>
                                        <p:cTn id="14" dur="10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3000" fill="hold">
                                          <p:stCondLst>
                                            <p:cond delay="0"/>
                                          </p:stCondLst>
                                        </p:cTn>
                                        <p:tgtEl>
                                          <p:spTgt spid="3"/>
                                        </p:tgtEl>
                                        <p:attrNameLst>
                                          <p:attrName>style.visibility</p:attrName>
                                        </p:attrNameLst>
                                      </p:cBhvr>
                                      <p:to>
                                        <p:strVal val="visible"/>
                                      </p:to>
                                    </p:set>
                                    <p:animEffect transition="in" filter="wipe(left)">
                                      <p:cBhvr>
                                        <p:cTn id="19" dur="30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55" presetClass="entr" presetSubtype="0"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p:cTn id="24" dur="1000" fill="hold"/>
                                        <p:tgtEl>
                                          <p:spTgt spid="5"/>
                                        </p:tgtEl>
                                        <p:attrNameLst>
                                          <p:attrName>ppt_w</p:attrName>
                                        </p:attrNameLst>
                                      </p:cBhvr>
                                      <p:tavLst>
                                        <p:tav tm="0">
                                          <p:val>
                                            <p:strVal val="#ppt_w*0.70"/>
                                          </p:val>
                                        </p:tav>
                                        <p:tav tm="100000">
                                          <p:val>
                                            <p:strVal val="#ppt_w"/>
                                          </p:val>
                                        </p:tav>
                                      </p:tavLst>
                                    </p:anim>
                                    <p:anim calcmode="lin" valueType="num">
                                      <p:cBhvr>
                                        <p:cTn id="25" dur="1000" fill="hold"/>
                                        <p:tgtEl>
                                          <p:spTgt spid="5"/>
                                        </p:tgtEl>
                                        <p:attrNameLst>
                                          <p:attrName>ppt_h</p:attrName>
                                        </p:attrNameLst>
                                      </p:cBhvr>
                                      <p:tavLst>
                                        <p:tav tm="0">
                                          <p:val>
                                            <p:strVal val="#ppt_h"/>
                                          </p:val>
                                        </p:tav>
                                        <p:tav tm="100000">
                                          <p:val>
                                            <p:strVal val="#ppt_h"/>
                                          </p:val>
                                        </p:tav>
                                      </p:tavLst>
                                    </p:anim>
                                    <p:animEffect transition="in" filter="fade">
                                      <p:cBhvr>
                                        <p:cTn id="2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t01d87237011d92c6f0"/>
          <p:cNvPicPr>
            <a:picLocks noChangeAspect="1"/>
          </p:cNvPicPr>
          <p:nvPr/>
        </p:nvPicPr>
        <p:blipFill>
          <a:blip r:embed="rId2"/>
          <a:stretch>
            <a:fillRect/>
          </a:stretch>
        </p:blipFill>
        <p:spPr>
          <a:xfrm>
            <a:off x="29210" y="24765"/>
            <a:ext cx="3733800" cy="6821805"/>
          </a:xfrm>
          <a:prstGeom prst="rect">
            <a:avLst/>
          </a:prstGeom>
        </p:spPr>
      </p:pic>
      <p:sp>
        <p:nvSpPr>
          <p:cNvPr id="4" name="文本框 3"/>
          <p:cNvSpPr txBox="1"/>
          <p:nvPr/>
        </p:nvSpPr>
        <p:spPr>
          <a:xfrm>
            <a:off x="4157345" y="153035"/>
            <a:ext cx="7753350" cy="4420870"/>
          </a:xfrm>
          <a:prstGeom prst="rect">
            <a:avLst/>
          </a:prstGeom>
          <a:noFill/>
        </p:spPr>
        <p:txBody>
          <a:bodyPr wrap="square" rtlCol="0" anchor="t">
            <a:spAutoFit/>
          </a:bodyPr>
          <a:lstStyle/>
          <a:p>
            <a:pPr>
              <a:lnSpc>
                <a:spcPct val="110000"/>
              </a:lnSpc>
            </a:pPr>
            <a:r>
              <a:rPr lang="en-US" altLang="zh-CN" sz="3200" b="1">
                <a:solidFill>
                  <a:srgbClr val="00B0F0"/>
                </a:solidFill>
                <a:latin typeface="站酷快乐体2016修订版" panose="02010600030101010101" charset="-122"/>
                <a:ea typeface="站酷快乐体2016修订版" panose="02010600030101010101" charset="-122"/>
              </a:rPr>
              <a:t>    </a:t>
            </a:r>
            <a:r>
              <a:rPr lang="zh-CN" altLang="en-US" sz="3200" b="1">
                <a:solidFill>
                  <a:srgbClr val="00B0F0"/>
                </a:solidFill>
                <a:latin typeface="站酷快乐体2016修订版" panose="02010600030101010101" charset="-122"/>
                <a:ea typeface="站酷快乐体2016修订版" panose="02010600030101010101" charset="-122"/>
              </a:rPr>
              <a:t>哪里有压迫，哪里就有反抗。在生产力发展的推动下，在农民起义的冲击下，封建社会制度必将走向没落。</a:t>
            </a:r>
          </a:p>
          <a:p>
            <a:pPr>
              <a:lnSpc>
                <a:spcPct val="110000"/>
              </a:lnSpc>
            </a:pPr>
            <a:r>
              <a:rPr lang="zh-CN" altLang="en-US" sz="3200" b="1">
                <a:solidFill>
                  <a:srgbClr val="00B0F0"/>
                </a:solidFill>
                <a:latin typeface="站酷快乐体2016修订版" panose="02010600030101010101" charset="-122"/>
                <a:ea typeface="站酷快乐体2016修订版" panose="02010600030101010101" charset="-122"/>
              </a:rPr>
              <a:t>   但农民起义不可能建立起一种比封建制更进步的社会制度。</a:t>
            </a:r>
          </a:p>
          <a:p>
            <a:pPr>
              <a:lnSpc>
                <a:spcPct val="110000"/>
              </a:lnSpc>
            </a:pPr>
            <a:r>
              <a:rPr lang="zh-CN" altLang="en-US" sz="3200" b="1">
                <a:solidFill>
                  <a:srgbClr val="00B0F0"/>
                </a:solidFill>
                <a:latin typeface="站酷快乐体2016修订版" panose="02010600030101010101" charset="-122"/>
                <a:ea typeface="站酷快乐体2016修订版" panose="02010600030101010101" charset="-122"/>
              </a:rPr>
              <a:t>    </a:t>
            </a:r>
            <a:r>
              <a:rPr lang="zh-CN" altLang="en-US" sz="3200" b="1">
                <a:solidFill>
                  <a:srgbClr val="FF0000"/>
                </a:solidFill>
                <a:latin typeface="站酷快乐体2016修订版" panose="02010600030101010101" charset="-122"/>
                <a:ea typeface="站酷快乐体2016修订版" panose="02010600030101010101" charset="-122"/>
              </a:rPr>
              <a:t>只有当出现新的生产力，封建制生产关系阻碍了生产力发展的时候，封建社会才会走向灭亡。</a:t>
            </a:r>
            <a:endParaRPr lang="zh-CN" altLang="en-US" sz="3200" b="1">
              <a:solidFill>
                <a:srgbClr val="00B0F0"/>
              </a:solidFill>
              <a:latin typeface="站酷快乐体2016修订版" panose="02010600030101010101" charset="-122"/>
              <a:ea typeface="站酷快乐体2016修订版" panose="02010600030101010101" charset="-122"/>
            </a:endParaRPr>
          </a:p>
        </p:txBody>
      </p:sp>
      <p:sp>
        <p:nvSpPr>
          <p:cNvPr id="5" name="文本框 4"/>
          <p:cNvSpPr txBox="1"/>
          <p:nvPr/>
        </p:nvSpPr>
        <p:spPr>
          <a:xfrm>
            <a:off x="4291330" y="4573905"/>
            <a:ext cx="7619365" cy="2256155"/>
          </a:xfrm>
          <a:prstGeom prst="rect">
            <a:avLst/>
          </a:prstGeom>
          <a:noFill/>
        </p:spPr>
        <p:txBody>
          <a:bodyPr wrap="square" rtlCol="0" anchor="t">
            <a:spAutoFit/>
          </a:bodyPr>
          <a:lstStyle/>
          <a:p>
            <a:pPr>
              <a:lnSpc>
                <a:spcPct val="110000"/>
              </a:lnSpc>
            </a:pPr>
            <a:r>
              <a:rPr lang="en-US" altLang="zh-CN" sz="3200" b="1">
                <a:solidFill>
                  <a:srgbClr val="00B0F0"/>
                </a:solidFill>
                <a:latin typeface="站酷快乐体2016修订版" panose="02010600030101010101" charset="-122"/>
                <a:ea typeface="站酷快乐体2016修订版" panose="02010600030101010101" charset="-122"/>
                <a:sym typeface="+mn-ea"/>
              </a:rPr>
              <a:t>    </a:t>
            </a:r>
            <a:r>
              <a:rPr lang="zh-CN" altLang="en-US" sz="3200" b="1">
                <a:solidFill>
                  <a:srgbClr val="00B0F0"/>
                </a:solidFill>
                <a:latin typeface="站酷快乐体2016修订版" panose="02010600030101010101" charset="-122"/>
                <a:ea typeface="站酷快乐体2016修订版" panose="02010600030101010101" charset="-122"/>
                <a:sym typeface="+mn-ea"/>
              </a:rPr>
              <a:t>封建社会后期，随着社会</a:t>
            </a:r>
            <a:r>
              <a:rPr lang="zh-CN" altLang="en-US" sz="3200" b="1">
                <a:solidFill>
                  <a:srgbClr val="FF0000"/>
                </a:solidFill>
                <a:latin typeface="站酷快乐体2016修订版" panose="02010600030101010101" charset="-122"/>
                <a:ea typeface="站酷快乐体2016修订版" panose="02010600030101010101" charset="-122"/>
                <a:sym typeface="+mn-ea"/>
              </a:rPr>
              <a:t>生产力和商品经济</a:t>
            </a:r>
            <a:r>
              <a:rPr lang="zh-CN" altLang="en-US" sz="3200" b="1">
                <a:solidFill>
                  <a:srgbClr val="00B0F0"/>
                </a:solidFill>
                <a:latin typeface="站酷快乐体2016修订版" panose="02010600030101010101" charset="-122"/>
                <a:ea typeface="站酷快乐体2016修订版" panose="02010600030101010101" charset="-122"/>
                <a:sym typeface="+mn-ea"/>
              </a:rPr>
              <a:t>的</a:t>
            </a:r>
            <a:r>
              <a:rPr lang="zh-CN" altLang="en-US" sz="3200" b="1">
                <a:solidFill>
                  <a:srgbClr val="FF0000"/>
                </a:solidFill>
                <a:latin typeface="站酷快乐体2016修订版" panose="02010600030101010101" charset="-122"/>
                <a:ea typeface="站酷快乐体2016修订版" panose="02010600030101010101" charset="-122"/>
                <a:sym typeface="+mn-ea"/>
              </a:rPr>
              <a:t>发展</a:t>
            </a:r>
            <a:r>
              <a:rPr lang="zh-CN" altLang="en-US" sz="3200" b="1">
                <a:solidFill>
                  <a:srgbClr val="00B0F0"/>
                </a:solidFill>
                <a:latin typeface="站酷快乐体2016修订版" panose="02010600030101010101" charset="-122"/>
                <a:ea typeface="站酷快乐体2016修订版" panose="02010600030101010101" charset="-122"/>
                <a:sym typeface="+mn-ea"/>
              </a:rPr>
              <a:t>，</a:t>
            </a:r>
            <a:r>
              <a:rPr lang="zh-CN" altLang="en-US" sz="3200" b="1">
                <a:solidFill>
                  <a:srgbClr val="FF0000"/>
                </a:solidFill>
                <a:latin typeface="站酷快乐体2016修订版" panose="02010600030101010101" charset="-122"/>
                <a:ea typeface="站酷快乐体2016修订版" panose="02010600030101010101" charset="-122"/>
                <a:sym typeface="+mn-ea"/>
              </a:rPr>
              <a:t>资本主义生产关系</a:t>
            </a:r>
            <a:r>
              <a:rPr lang="zh-CN" altLang="en-US" sz="3200" b="1">
                <a:solidFill>
                  <a:srgbClr val="00B0F0"/>
                </a:solidFill>
                <a:latin typeface="站酷快乐体2016修订版" panose="02010600030101010101" charset="-122"/>
                <a:ea typeface="站酷快乐体2016修订版" panose="02010600030101010101" charset="-122"/>
                <a:sym typeface="+mn-ea"/>
              </a:rPr>
              <a:t>在封建社会内部萌生出来，一个新的社会即将来临：</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4"/>
                                        </p:tgtEl>
                                        <p:attrNameLst>
                                          <p:attrName>style.visibility</p:attrName>
                                        </p:attrNameLst>
                                      </p:cBhvr>
                                      <p:to>
                                        <p:strVal val="visible"/>
                                      </p:to>
                                    </p:set>
                                    <p:animEffect transition="in" filter="wipe(left)">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2000" fill="hold">
                                          <p:stCondLst>
                                            <p:cond delay="0"/>
                                          </p:stCondLst>
                                        </p:cTn>
                                        <p:tgtEl>
                                          <p:spTgt spid="5"/>
                                        </p:tgtEl>
                                        <p:attrNameLst>
                                          <p:attrName>style.visibility</p:attrName>
                                        </p:attrNameLst>
                                      </p:cBhvr>
                                      <p:to>
                                        <p:strVal val="visible"/>
                                      </p:to>
                                    </p:set>
                                    <p:animEffect transition="in" filter="wipe(left)">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376873" y="1871980"/>
            <a:ext cx="10203815" cy="922020"/>
          </a:xfrm>
          <a:prstGeom prst="rect">
            <a:avLst/>
          </a:prstGeom>
          <a:solidFill>
            <a:schemeClr val="tx1">
              <a:alpha val="48000"/>
            </a:schemeClr>
          </a:solidFill>
          <a:ln>
            <a:noFill/>
          </a:ln>
        </p:spPr>
        <p:txBody>
          <a:bodyPr wrap="none" rtlCol="0" anchor="t">
            <a:spAutoFit/>
          </a:bodyPr>
          <a:lstStyle/>
          <a:p>
            <a:pPr algn="ctr"/>
            <a:r>
              <a:rPr lang="en-US" altLang="zh-CN" sz="5400" b="1">
                <a:solidFill>
                  <a:schemeClr val="bg1"/>
                </a:solidFill>
                <a:effectLst/>
              </a:rPr>
              <a:t>4.</a:t>
            </a:r>
            <a:r>
              <a:rPr lang="zh-CN" altLang="en-US" sz="5400" b="1">
                <a:solidFill>
                  <a:schemeClr val="bg1"/>
                </a:solidFill>
                <a:effectLst/>
              </a:rPr>
              <a:t>看不见的锁链</a:t>
            </a:r>
            <a:r>
              <a:rPr lang="en-US" altLang="zh-CN" sz="5400" b="1">
                <a:solidFill>
                  <a:schemeClr val="bg1"/>
                </a:solidFill>
                <a:effectLst/>
              </a:rPr>
              <a:t>——</a:t>
            </a:r>
            <a:r>
              <a:rPr lang="zh-CN" altLang="en-US" sz="5400" b="1">
                <a:solidFill>
                  <a:schemeClr val="bg1"/>
                </a:solidFill>
                <a:effectLst/>
              </a:rPr>
              <a:t>资本主义社会</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3000" fill="hold">
                                          <p:stCondLst>
                                            <p:cond delay="0"/>
                                          </p:stCondLst>
                                        </p:cTn>
                                        <p:tgtEl>
                                          <p:spTgt spid="2"/>
                                        </p:tgtEl>
                                        <p:attrNameLst>
                                          <p:attrName>style.visibility</p:attrName>
                                        </p:attrNameLst>
                                      </p:cBhvr>
                                      <p:to>
                                        <p:strVal val="visible"/>
                                      </p:to>
                                    </p:set>
                                    <p:animEffect transition="in" filter="wipe(left)">
                                      <p:cBhvr>
                                        <p:cTn id="7"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43020" y="1224280"/>
            <a:ext cx="8177530" cy="5015865"/>
          </a:xfrm>
          <a:prstGeom prst="rect">
            <a:avLst/>
          </a:prstGeom>
          <a:noFill/>
        </p:spPr>
        <p:txBody>
          <a:bodyPr wrap="square" rtlCol="0" anchor="t">
            <a:spAutoFit/>
          </a:bodyPr>
          <a:lstStyle/>
          <a:p>
            <a:pPr algn="l">
              <a:lnSpc>
                <a:spcPct val="160000"/>
              </a:lnSpc>
            </a:pP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1.资本主义生产关系有何特点？</a:t>
            </a:r>
          </a:p>
          <a:p>
            <a:pPr algn="l">
              <a:lnSpc>
                <a:spcPct val="160000"/>
              </a:lnSpc>
            </a:pP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2.</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资本主义生产关系的建立条件是什么？</a:t>
            </a:r>
          </a:p>
          <a:p>
            <a:pPr algn="l">
              <a:lnSpc>
                <a:spcPct val="160000"/>
              </a:lnSpc>
            </a:pP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3.</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资本主义生产关系的是如何建立的？</a:t>
            </a:r>
          </a:p>
        </p:txBody>
      </p:sp>
      <p:sp>
        <p:nvSpPr>
          <p:cNvPr id="4" name="矩形 3"/>
          <p:cNvSpPr/>
          <p:nvPr/>
        </p:nvSpPr>
        <p:spPr>
          <a:xfrm>
            <a:off x="3954145" y="140970"/>
            <a:ext cx="7699375" cy="922020"/>
          </a:xfrm>
          <a:prstGeom prst="rect">
            <a:avLst/>
          </a:prstGeom>
          <a:noFill/>
          <a:ln>
            <a:noFill/>
          </a:ln>
        </p:spPr>
        <p:txBody>
          <a:bodyPr wrap="square" rtlCol="0" anchor="t">
            <a:spAutoFit/>
          </a:bodyPr>
          <a:lstStyle/>
          <a:p>
            <a:pPr algn="ctr"/>
            <a:r>
              <a:rPr lang="zh-CN" altLang="en-US" sz="5400" b="1">
                <a:solidFill>
                  <a:srgbClr val="00B0F0"/>
                </a:solidFill>
                <a:effectLst/>
                <a:latin typeface="+mn-ea"/>
                <a:sym typeface="+mn-ea"/>
              </a:rPr>
              <a:t>议题四：</a:t>
            </a:r>
            <a:endParaRPr lang="zh-CN" altLang="en-US" sz="5400" b="1">
              <a:solidFill>
                <a:srgbClr val="00B0F0"/>
              </a:solidFill>
              <a:effectLst/>
              <a:latin typeface="+mn-ea"/>
            </a:endParaRPr>
          </a:p>
        </p:txBody>
      </p:sp>
      <p:pic>
        <p:nvPicPr>
          <p:cNvPr id="5" name="图片 4"/>
          <p:cNvPicPr>
            <a:picLocks noChangeAspect="1"/>
          </p:cNvPicPr>
          <p:nvPr/>
        </p:nvPicPr>
        <p:blipFill>
          <a:blip r:embed="rId2"/>
          <a:stretch>
            <a:fillRect/>
          </a:stretch>
        </p:blipFill>
        <p:spPr>
          <a:xfrm>
            <a:off x="-46355" y="-31115"/>
            <a:ext cx="3662680" cy="6886575"/>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3"/>
                                        </p:tgtEl>
                                        <p:attrNameLst>
                                          <p:attrName>style.visibility</p:attrName>
                                        </p:attrNameLst>
                                      </p:cBhvr>
                                      <p:to>
                                        <p:strVal val="visible"/>
                                      </p:to>
                                    </p:set>
                                    <p:animEffect transition="in" filter="wipe(left)">
                                      <p:cBhvr>
                                        <p:cTn id="7" dur="3000"/>
                                        <p:tgtEl>
                                          <p:spTgt spid="3"/>
                                        </p:tgtEl>
                                      </p:cBhvr>
                                    </p:animEffect>
                                  </p:childTnLst>
                                </p:cTn>
                              </p:par>
                              <p:par>
                                <p:cTn id="8" presetID="22" presetClass="entr" presetSubtype="8" fill="hold" grpId="0" nodeType="withEffect">
                                  <p:stCondLst>
                                    <p:cond delay="0"/>
                                  </p:stCondLst>
                                  <p:childTnLst>
                                    <p:set>
                                      <p:cBhvr>
                                        <p:cTn id="9" dur="3000" fill="hold">
                                          <p:stCondLst>
                                            <p:cond delay="0"/>
                                          </p:stCondLst>
                                        </p:cTn>
                                        <p:tgtEl>
                                          <p:spTgt spid="4"/>
                                        </p:tgtEl>
                                        <p:attrNameLst>
                                          <p:attrName>style.visibility</p:attrName>
                                        </p:attrNameLst>
                                      </p:cBhvr>
                                      <p:to>
                                        <p:strVal val="visible"/>
                                      </p:to>
                                    </p:set>
                                    <p:animEffect transition="in" filter="wipe(left)">
                                      <p:cBhvr>
                                        <p:cTn id="10" dur="3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22725" y="317500"/>
            <a:ext cx="7825105" cy="706755"/>
          </a:xfrm>
          <a:prstGeom prst="rect">
            <a:avLst/>
          </a:prstGeom>
          <a:noFill/>
        </p:spPr>
        <p:txBody>
          <a:bodyPr wrap="square" rtlCol="0" anchor="t">
            <a:spAutoFit/>
          </a:bodyPr>
          <a:lstStyle/>
          <a:p>
            <a:r>
              <a:rPr lang="en-US" altLang="zh-CN" sz="4000" b="1">
                <a:solidFill>
                  <a:srgbClr val="FF0000"/>
                </a:solidFill>
                <a:latin typeface="新宋体" panose="02010609030101010101" charset="-122"/>
                <a:ea typeface="新宋体" panose="02010609030101010101" charset="-122"/>
                <a:cs typeface="新宋体" panose="02010609030101010101" charset="-122"/>
              </a:rPr>
              <a:t>(1)</a:t>
            </a:r>
            <a:r>
              <a:rPr lang="zh-CN" altLang="en-US" sz="4000" b="1">
                <a:solidFill>
                  <a:srgbClr val="FF0000"/>
                </a:solidFill>
                <a:latin typeface="新宋体" panose="02010609030101010101" charset="-122"/>
                <a:ea typeface="新宋体" panose="02010609030101010101" charset="-122"/>
                <a:cs typeface="新宋体" panose="02010609030101010101" charset="-122"/>
              </a:rPr>
              <a:t>资本主义</a:t>
            </a:r>
            <a:r>
              <a:rPr lang="zh-CN" altLang="en-US" sz="4000" b="1">
                <a:solidFill>
                  <a:srgbClr val="FF0000"/>
                </a:solidFill>
                <a:latin typeface="新宋体" panose="02010609030101010101" charset="-122"/>
                <a:ea typeface="新宋体" panose="02010609030101010101" charset="-122"/>
                <a:cs typeface="新宋体" panose="02010609030101010101" charset="-122"/>
                <a:sym typeface="+mn-ea"/>
              </a:rPr>
              <a:t>生产关系的特点</a:t>
            </a:r>
            <a:r>
              <a:rPr lang="en-US" altLang="zh-CN" sz="4000" b="1">
                <a:solidFill>
                  <a:srgbClr val="FF0000"/>
                </a:solidFill>
                <a:latin typeface="新宋体" panose="02010609030101010101" charset="-122"/>
                <a:ea typeface="新宋体" panose="02010609030101010101" charset="-122"/>
                <a:cs typeface="新宋体" panose="02010609030101010101" charset="-122"/>
                <a:sym typeface="+mn-ea"/>
              </a:rPr>
              <a:t>P7</a:t>
            </a:r>
          </a:p>
        </p:txBody>
      </p:sp>
      <p:sp>
        <p:nvSpPr>
          <p:cNvPr id="3" name="文本框 2"/>
          <p:cNvSpPr txBox="1"/>
          <p:nvPr/>
        </p:nvSpPr>
        <p:spPr>
          <a:xfrm>
            <a:off x="4022725" y="1285875"/>
            <a:ext cx="8024495" cy="4076700"/>
          </a:xfrm>
          <a:prstGeom prst="rect">
            <a:avLst/>
          </a:prstGeom>
          <a:noFill/>
        </p:spPr>
        <p:txBody>
          <a:bodyPr wrap="square" rtlCol="0" anchor="t">
            <a:spAutoFit/>
          </a:bodyPr>
          <a:lstStyle/>
          <a:p>
            <a:pPr>
              <a:lnSpc>
                <a:spcPct val="120000"/>
              </a:lnSpc>
            </a:pPr>
            <a:r>
              <a:rPr lang="en-US" altLang="zh-CN" sz="3600" b="1">
                <a:latin typeface="Calibri" panose="020F0502020204030204" charset="0"/>
                <a:ea typeface="新宋体" panose="02010609030101010101" charset="-122"/>
                <a:cs typeface="新宋体" panose="02010609030101010101" charset="-122"/>
              </a:rPr>
              <a:t>①</a:t>
            </a:r>
            <a:r>
              <a:rPr lang="zh-CN" altLang="en-US" sz="3600" b="1">
                <a:solidFill>
                  <a:srgbClr val="FF0000"/>
                </a:solidFill>
                <a:latin typeface="新宋体" panose="02010609030101010101" charset="-122"/>
                <a:ea typeface="新宋体" panose="02010609030101010101" charset="-122"/>
                <a:cs typeface="新宋体" panose="02010609030101010101" charset="-122"/>
              </a:rPr>
              <a:t>资本家占有一切生产资料。</a:t>
            </a:r>
          </a:p>
          <a:p>
            <a:pPr>
              <a:lnSpc>
                <a:spcPct val="120000"/>
              </a:lnSpc>
            </a:pPr>
            <a:r>
              <a:rPr lang="zh-CN" altLang="en-US" sz="3600" b="1">
                <a:latin typeface="Calibri" panose="020F0502020204030204" charset="0"/>
                <a:ea typeface="新宋体" panose="02010609030101010101" charset="-122"/>
                <a:cs typeface="新宋体" panose="02010609030101010101" charset="-122"/>
              </a:rPr>
              <a:t>②</a:t>
            </a:r>
            <a:r>
              <a:rPr lang="zh-CN" altLang="en-US" sz="3600" b="1">
                <a:latin typeface="新宋体" panose="02010609030101010101" charset="-122"/>
                <a:ea typeface="新宋体" panose="02010609030101010101" charset="-122"/>
                <a:cs typeface="新宋体" panose="02010609030101010101" charset="-122"/>
              </a:rPr>
              <a:t>失去生产资料的</a:t>
            </a:r>
            <a:r>
              <a:rPr lang="zh-CN" altLang="en-US" sz="3600" b="1">
                <a:solidFill>
                  <a:srgbClr val="FF0000"/>
                </a:solidFill>
                <a:latin typeface="新宋体" panose="02010609030101010101" charset="-122"/>
                <a:ea typeface="新宋体" panose="02010609030101010101" charset="-122"/>
                <a:cs typeface="新宋体" panose="02010609030101010101" charset="-122"/>
              </a:rPr>
              <a:t>劳动者</a:t>
            </a:r>
            <a:r>
              <a:rPr lang="zh-CN" altLang="en-US" sz="3600" b="1">
                <a:latin typeface="新宋体" panose="02010609030101010101" charset="-122"/>
                <a:ea typeface="新宋体" panose="02010609030101010101" charset="-122"/>
                <a:cs typeface="新宋体" panose="02010609030101010101" charset="-122"/>
              </a:rPr>
              <a:t>不得不出卖自己的劳动力，</a:t>
            </a:r>
            <a:r>
              <a:rPr lang="zh-CN" altLang="en-US" sz="3600" b="1">
                <a:solidFill>
                  <a:schemeClr val="tx1"/>
                </a:solidFill>
                <a:latin typeface="新宋体" panose="02010609030101010101" charset="-122"/>
                <a:ea typeface="新宋体" panose="02010609030101010101" charset="-122"/>
                <a:cs typeface="新宋体" panose="02010609030101010101" charset="-122"/>
              </a:rPr>
              <a:t>受雇于资本家，</a:t>
            </a:r>
            <a:r>
              <a:rPr lang="zh-CN" altLang="en-US" sz="3600" b="1">
                <a:solidFill>
                  <a:srgbClr val="FF0000"/>
                </a:solidFill>
                <a:latin typeface="新宋体" panose="02010609030101010101" charset="-122"/>
                <a:ea typeface="新宋体" panose="02010609030101010101" charset="-122"/>
                <a:cs typeface="新宋体" panose="02010609030101010101" charset="-122"/>
              </a:rPr>
              <a:t>成为雇佣工人</a:t>
            </a:r>
            <a:r>
              <a:rPr lang="zh-CN" altLang="en-US" sz="3600" b="1">
                <a:latin typeface="新宋体" panose="02010609030101010101" charset="-122"/>
                <a:ea typeface="新宋体" panose="02010609030101010101" charset="-122"/>
                <a:cs typeface="新宋体" panose="02010609030101010101" charset="-122"/>
              </a:rPr>
              <a:t>。</a:t>
            </a:r>
          </a:p>
          <a:p>
            <a:pPr>
              <a:lnSpc>
                <a:spcPct val="120000"/>
              </a:lnSpc>
            </a:pPr>
            <a:r>
              <a:rPr lang="zh-CN" altLang="en-US" sz="3600" b="1">
                <a:latin typeface="Calibri" panose="020F0502020204030204" charset="0"/>
                <a:ea typeface="新宋体" panose="02010609030101010101" charset="-122"/>
                <a:cs typeface="新宋体" panose="02010609030101010101" charset="-122"/>
              </a:rPr>
              <a:t>③</a:t>
            </a:r>
            <a:r>
              <a:rPr lang="zh-CN" altLang="en-US" sz="3600" b="1">
                <a:solidFill>
                  <a:srgbClr val="FF0000"/>
                </a:solidFill>
                <a:latin typeface="新宋体" panose="02010609030101010101" charset="-122"/>
                <a:ea typeface="新宋体" panose="02010609030101010101" charset="-122"/>
                <a:cs typeface="新宋体" panose="02010609030101010101" charset="-122"/>
              </a:rPr>
              <a:t>资本家</a:t>
            </a:r>
            <a:r>
              <a:rPr lang="zh-CN" altLang="en-US" sz="3600" b="1">
                <a:latin typeface="新宋体" panose="02010609030101010101" charset="-122"/>
                <a:ea typeface="新宋体" panose="02010609030101010101" charset="-122"/>
                <a:cs typeface="新宋体" panose="02010609030101010101" charset="-122"/>
              </a:rPr>
              <a:t>在生产过程中</a:t>
            </a:r>
            <a:r>
              <a:rPr lang="zh-CN" altLang="en-US" sz="3600" b="1">
                <a:solidFill>
                  <a:srgbClr val="FF0000"/>
                </a:solidFill>
                <a:latin typeface="新宋体" panose="02010609030101010101" charset="-122"/>
                <a:ea typeface="新宋体" panose="02010609030101010101" charset="-122"/>
                <a:cs typeface="新宋体" panose="02010609030101010101" charset="-122"/>
              </a:rPr>
              <a:t>占有</a:t>
            </a:r>
            <a:r>
              <a:rPr lang="zh-CN" altLang="en-US" sz="3600" b="1">
                <a:latin typeface="新宋体" panose="02010609030101010101" charset="-122"/>
                <a:ea typeface="新宋体" panose="02010609030101010101" charset="-122"/>
                <a:cs typeface="新宋体" panose="02010609030101010101" charset="-122"/>
              </a:rPr>
              <a:t>工人创造的</a:t>
            </a:r>
            <a:r>
              <a:rPr lang="zh-CN" altLang="en-US" sz="3600" b="1">
                <a:solidFill>
                  <a:srgbClr val="FF0000"/>
                </a:solidFill>
                <a:latin typeface="新宋体" panose="02010609030101010101" charset="-122"/>
                <a:ea typeface="新宋体" panose="02010609030101010101" charset="-122"/>
                <a:cs typeface="新宋体" panose="02010609030101010101" charset="-122"/>
              </a:rPr>
              <a:t>剩余价值</a:t>
            </a:r>
            <a:r>
              <a:rPr lang="zh-CN" altLang="en-US" sz="3600" b="1">
                <a:latin typeface="新宋体" panose="02010609030101010101" charset="-122"/>
                <a:ea typeface="新宋体" panose="02010609030101010101" charset="-122"/>
                <a:cs typeface="新宋体" panose="02010609030101010101" charset="-122"/>
              </a:rPr>
              <a:t>。</a:t>
            </a:r>
          </a:p>
        </p:txBody>
      </p:sp>
      <p:pic>
        <p:nvPicPr>
          <p:cNvPr id="4" name="图片 3" descr="360截图20190821223154033"/>
          <p:cNvPicPr>
            <a:picLocks noChangeAspect="1"/>
          </p:cNvPicPr>
          <p:nvPr/>
        </p:nvPicPr>
        <p:blipFill>
          <a:blip r:embed="rId2"/>
          <a:stretch>
            <a:fillRect/>
          </a:stretch>
        </p:blipFill>
        <p:spPr>
          <a:xfrm>
            <a:off x="9525" y="54610"/>
            <a:ext cx="3719830" cy="6825615"/>
          </a:xfrm>
          <a:prstGeom prst="rect">
            <a:avLst/>
          </a:prstGeom>
        </p:spPr>
      </p:pic>
      <p:cxnSp>
        <p:nvCxnSpPr>
          <p:cNvPr id="10" name="直接箭头连接符 9"/>
          <p:cNvCxnSpPr/>
          <p:nvPr/>
        </p:nvCxnSpPr>
        <p:spPr>
          <a:xfrm>
            <a:off x="5184775" y="5317490"/>
            <a:ext cx="957580" cy="679450"/>
          </a:xfrm>
          <a:prstGeom prst="straightConnector1">
            <a:avLst/>
          </a:prstGeom>
          <a:ln w="98425" cmpd="sng">
            <a:solidFill>
              <a:srgbClr val="00B0F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142355" y="5825490"/>
            <a:ext cx="5591810" cy="922020"/>
          </a:xfrm>
          <a:prstGeom prst="rect">
            <a:avLst/>
          </a:prstGeom>
          <a:noFill/>
        </p:spPr>
        <p:txBody>
          <a:bodyPr wrap="square" rtlCol="0" anchor="t">
            <a:spAutoFit/>
          </a:bodyPr>
          <a:lstStyle/>
          <a:p>
            <a:r>
              <a:rPr lang="zh-CN" altLang="en-US" sz="5400" dirty="0">
                <a:solidFill>
                  <a:srgbClr val="00B0F0"/>
                </a:solidFill>
                <a:latin typeface="站酷快乐体2016修订版" panose="02010600030101010101" charset="-122"/>
                <a:ea typeface="站酷快乐体2016修订版" panose="02010600030101010101" charset="-122"/>
              </a:rPr>
              <a:t>看不懂？下一页：</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2"/>
                                        </p:tgtEl>
                                        <p:attrNameLst>
                                          <p:attrName>style.visibility</p:attrName>
                                        </p:attrNameLst>
                                      </p:cBhvr>
                                      <p:to>
                                        <p:strVal val="visible"/>
                                      </p:to>
                                    </p:set>
                                    <p:animEffect transition="in" filter="wipe(left)">
                                      <p:cBhvr>
                                        <p:cTn id="7" dur="3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3000" fill="hold">
                                          <p:stCondLst>
                                            <p:cond delay="0"/>
                                          </p:stCondLst>
                                        </p:cTn>
                                        <p:tgtEl>
                                          <p:spTgt spid="3"/>
                                        </p:tgtEl>
                                        <p:attrNameLst>
                                          <p:attrName>style.visibility</p:attrName>
                                        </p:attrNameLst>
                                      </p:cBhvr>
                                      <p:to>
                                        <p:strVal val="visible"/>
                                      </p:to>
                                    </p:set>
                                    <p:animEffect transition="in" filter="wipe(left)">
                                      <p:cBhvr>
                                        <p:cTn id="12" dur="30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down)">
                                      <p:cBhvr>
                                        <p:cTn id="17" dur="580">
                                          <p:stCondLst>
                                            <p:cond delay="0"/>
                                          </p:stCondLst>
                                        </p:cTn>
                                        <p:tgtEl>
                                          <p:spTgt spid="10"/>
                                        </p:tgtEl>
                                      </p:cBhvr>
                                    </p:animEffect>
                                    <p:anim calcmode="lin" valueType="num">
                                      <p:cBhvr>
                                        <p:cTn id="18"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23" dur="26">
                                          <p:stCondLst>
                                            <p:cond delay="650"/>
                                          </p:stCondLst>
                                        </p:cTn>
                                        <p:tgtEl>
                                          <p:spTgt spid="10"/>
                                        </p:tgtEl>
                                      </p:cBhvr>
                                      <p:to x="100000" y="60000"/>
                                    </p:animScale>
                                    <p:animScale>
                                      <p:cBhvr>
                                        <p:cTn id="24" dur="166" decel="50000">
                                          <p:stCondLst>
                                            <p:cond delay="676"/>
                                          </p:stCondLst>
                                        </p:cTn>
                                        <p:tgtEl>
                                          <p:spTgt spid="10"/>
                                        </p:tgtEl>
                                      </p:cBhvr>
                                      <p:to x="100000" y="100000"/>
                                    </p:animScale>
                                    <p:animScale>
                                      <p:cBhvr>
                                        <p:cTn id="25" dur="26">
                                          <p:stCondLst>
                                            <p:cond delay="1312"/>
                                          </p:stCondLst>
                                        </p:cTn>
                                        <p:tgtEl>
                                          <p:spTgt spid="10"/>
                                        </p:tgtEl>
                                      </p:cBhvr>
                                      <p:to x="100000" y="80000"/>
                                    </p:animScale>
                                    <p:animScale>
                                      <p:cBhvr>
                                        <p:cTn id="26" dur="166" decel="50000">
                                          <p:stCondLst>
                                            <p:cond delay="1338"/>
                                          </p:stCondLst>
                                        </p:cTn>
                                        <p:tgtEl>
                                          <p:spTgt spid="10"/>
                                        </p:tgtEl>
                                      </p:cBhvr>
                                      <p:to x="100000" y="100000"/>
                                    </p:animScale>
                                    <p:animScale>
                                      <p:cBhvr>
                                        <p:cTn id="27" dur="26">
                                          <p:stCondLst>
                                            <p:cond delay="1642"/>
                                          </p:stCondLst>
                                        </p:cTn>
                                        <p:tgtEl>
                                          <p:spTgt spid="10"/>
                                        </p:tgtEl>
                                      </p:cBhvr>
                                      <p:to x="100000" y="90000"/>
                                    </p:animScale>
                                    <p:animScale>
                                      <p:cBhvr>
                                        <p:cTn id="28" dur="166" decel="50000">
                                          <p:stCondLst>
                                            <p:cond delay="1668"/>
                                          </p:stCondLst>
                                        </p:cTn>
                                        <p:tgtEl>
                                          <p:spTgt spid="10"/>
                                        </p:tgtEl>
                                      </p:cBhvr>
                                      <p:to x="100000" y="100000"/>
                                    </p:animScale>
                                    <p:animScale>
                                      <p:cBhvr>
                                        <p:cTn id="29" dur="26">
                                          <p:stCondLst>
                                            <p:cond delay="1808"/>
                                          </p:stCondLst>
                                        </p:cTn>
                                        <p:tgtEl>
                                          <p:spTgt spid="10"/>
                                        </p:tgtEl>
                                      </p:cBhvr>
                                      <p:to x="100000" y="95000"/>
                                    </p:animScale>
                                    <p:animScale>
                                      <p:cBhvr>
                                        <p:cTn id="30" dur="166" decel="50000">
                                          <p:stCondLst>
                                            <p:cond delay="1834"/>
                                          </p:stCondLst>
                                        </p:cTn>
                                        <p:tgtEl>
                                          <p:spTgt spid="10"/>
                                        </p:tgtEl>
                                      </p:cBhvr>
                                      <p:to x="100000" y="100000"/>
                                    </p:animScale>
                                  </p:childTnLst>
                                </p:cTn>
                              </p:par>
                              <p:par>
                                <p:cTn id="31" presetID="26"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wipe(down)">
                                      <p:cBhvr>
                                        <p:cTn id="33" dur="580">
                                          <p:stCondLst>
                                            <p:cond delay="0"/>
                                          </p:stCondLst>
                                        </p:cTn>
                                        <p:tgtEl>
                                          <p:spTgt spid="11"/>
                                        </p:tgtEl>
                                      </p:cBhvr>
                                    </p:animEffect>
                                    <p:anim calcmode="lin" valueType="num">
                                      <p:cBhvr>
                                        <p:cTn id="34"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35"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36"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37"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38"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39" dur="26">
                                          <p:stCondLst>
                                            <p:cond delay="650"/>
                                          </p:stCondLst>
                                        </p:cTn>
                                        <p:tgtEl>
                                          <p:spTgt spid="11"/>
                                        </p:tgtEl>
                                      </p:cBhvr>
                                      <p:to x="100000" y="60000"/>
                                    </p:animScale>
                                    <p:animScale>
                                      <p:cBhvr>
                                        <p:cTn id="40" dur="166" decel="50000">
                                          <p:stCondLst>
                                            <p:cond delay="676"/>
                                          </p:stCondLst>
                                        </p:cTn>
                                        <p:tgtEl>
                                          <p:spTgt spid="11"/>
                                        </p:tgtEl>
                                      </p:cBhvr>
                                      <p:to x="100000" y="100000"/>
                                    </p:animScale>
                                    <p:animScale>
                                      <p:cBhvr>
                                        <p:cTn id="41" dur="26">
                                          <p:stCondLst>
                                            <p:cond delay="1312"/>
                                          </p:stCondLst>
                                        </p:cTn>
                                        <p:tgtEl>
                                          <p:spTgt spid="11"/>
                                        </p:tgtEl>
                                      </p:cBhvr>
                                      <p:to x="100000" y="80000"/>
                                    </p:animScale>
                                    <p:animScale>
                                      <p:cBhvr>
                                        <p:cTn id="42" dur="166" decel="50000">
                                          <p:stCondLst>
                                            <p:cond delay="1338"/>
                                          </p:stCondLst>
                                        </p:cTn>
                                        <p:tgtEl>
                                          <p:spTgt spid="11"/>
                                        </p:tgtEl>
                                      </p:cBhvr>
                                      <p:to x="100000" y="100000"/>
                                    </p:animScale>
                                    <p:animScale>
                                      <p:cBhvr>
                                        <p:cTn id="43" dur="26">
                                          <p:stCondLst>
                                            <p:cond delay="1642"/>
                                          </p:stCondLst>
                                        </p:cTn>
                                        <p:tgtEl>
                                          <p:spTgt spid="11"/>
                                        </p:tgtEl>
                                      </p:cBhvr>
                                      <p:to x="100000" y="90000"/>
                                    </p:animScale>
                                    <p:animScale>
                                      <p:cBhvr>
                                        <p:cTn id="44" dur="166" decel="50000">
                                          <p:stCondLst>
                                            <p:cond delay="1668"/>
                                          </p:stCondLst>
                                        </p:cTn>
                                        <p:tgtEl>
                                          <p:spTgt spid="11"/>
                                        </p:tgtEl>
                                      </p:cBhvr>
                                      <p:to x="100000" y="100000"/>
                                    </p:animScale>
                                    <p:animScale>
                                      <p:cBhvr>
                                        <p:cTn id="45" dur="26">
                                          <p:stCondLst>
                                            <p:cond delay="1808"/>
                                          </p:stCondLst>
                                        </p:cTn>
                                        <p:tgtEl>
                                          <p:spTgt spid="11"/>
                                        </p:tgtEl>
                                      </p:cBhvr>
                                      <p:to x="100000" y="95000"/>
                                    </p:animScale>
                                    <p:animScale>
                                      <p:cBhvr>
                                        <p:cTn id="46" dur="166" decel="50000">
                                          <p:stCondLst>
                                            <p:cond delay="1834"/>
                                          </p:stCondLst>
                                        </p:cTn>
                                        <p:tgtEl>
                                          <p:spTgt spid="11"/>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t01b38057eac8c1cb1b"/>
          <p:cNvPicPr>
            <a:picLocks noChangeAspect="1"/>
          </p:cNvPicPr>
          <p:nvPr/>
        </p:nvPicPr>
        <p:blipFill>
          <a:blip r:embed="rId2"/>
          <a:stretch>
            <a:fillRect/>
          </a:stretch>
        </p:blipFill>
        <p:spPr>
          <a:xfrm>
            <a:off x="28575" y="8890"/>
            <a:ext cx="3682365" cy="6839585"/>
          </a:xfrm>
          <a:prstGeom prst="rect">
            <a:avLst/>
          </a:prstGeom>
        </p:spPr>
      </p:pic>
      <p:sp>
        <p:nvSpPr>
          <p:cNvPr id="3" name="矩形 2"/>
          <p:cNvSpPr/>
          <p:nvPr/>
        </p:nvSpPr>
        <p:spPr>
          <a:xfrm>
            <a:off x="3954145" y="140970"/>
            <a:ext cx="7973060" cy="922020"/>
          </a:xfrm>
          <a:prstGeom prst="rect">
            <a:avLst/>
          </a:prstGeom>
          <a:noFill/>
          <a:ln>
            <a:noFill/>
          </a:ln>
        </p:spPr>
        <p:txBody>
          <a:bodyPr wrap="square" rtlCol="0" anchor="t">
            <a:spAutoFit/>
          </a:bodyPr>
          <a:lstStyle/>
          <a:p>
            <a:pPr algn="ctr"/>
            <a:r>
              <a:rPr lang="zh-CN" altLang="en-US" sz="5400" b="1">
                <a:solidFill>
                  <a:srgbClr val="00B0F0"/>
                </a:solidFill>
                <a:effectLst/>
                <a:latin typeface="+mn-ea"/>
              </a:rPr>
              <a:t>议题一：</a:t>
            </a:r>
          </a:p>
        </p:txBody>
      </p:sp>
      <p:sp>
        <p:nvSpPr>
          <p:cNvPr id="4" name="矩形 3"/>
          <p:cNvSpPr/>
          <p:nvPr/>
        </p:nvSpPr>
        <p:spPr>
          <a:xfrm>
            <a:off x="4065270" y="1350010"/>
            <a:ext cx="8040370" cy="4892675"/>
          </a:xfrm>
          <a:prstGeom prst="rect">
            <a:avLst/>
          </a:prstGeom>
          <a:noFill/>
          <a:ln>
            <a:noFill/>
          </a:ln>
        </p:spPr>
        <p:txBody>
          <a:bodyPr wrap="square" rtlCol="0" anchor="t">
            <a:spAutoFit/>
          </a:bodyPr>
          <a:lstStyle/>
          <a:p>
            <a:pPr algn="l">
              <a:lnSpc>
                <a:spcPct val="130000"/>
              </a:lnSpc>
            </a:pP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1.</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小伊生活在什么时代，那个时代人们的生活生产条件如何？</a:t>
            </a:r>
          </a:p>
          <a:p>
            <a:pPr algn="l">
              <a:lnSpc>
                <a:spcPct val="130000"/>
              </a:lnSpc>
            </a:pP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2.</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当时人们的社会关系是怎样的，个人能独立生存吗？</a:t>
            </a:r>
          </a:p>
          <a:p>
            <a:pPr algn="l">
              <a:lnSpc>
                <a:spcPct val="130000"/>
              </a:lnSpc>
            </a:pPr>
            <a:r>
              <a:rPr lang="en-US" altLang="zh-CN"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3.</a:t>
            </a:r>
            <a:r>
              <a:rPr lang="zh-CN" altLang="en-US" sz="40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rPr>
              <a:t>为什么说那个时代是人类发展的最低阶段？</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80">
                                          <p:stCondLst>
                                            <p:cond delay="0"/>
                                          </p:stCondLst>
                                        </p:cTn>
                                        <p:tgtEl>
                                          <p:spTgt spid="4"/>
                                        </p:tgtEl>
                                      </p:cBhvr>
                                    </p:animEffect>
                                    <p:anim calcmode="lin" valueType="num">
                                      <p:cBhvr>
                                        <p:cTn id="24"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29" dur="26">
                                          <p:stCondLst>
                                            <p:cond delay="650"/>
                                          </p:stCondLst>
                                        </p:cTn>
                                        <p:tgtEl>
                                          <p:spTgt spid="4"/>
                                        </p:tgtEl>
                                      </p:cBhvr>
                                      <p:to x="100000" y="60000"/>
                                    </p:animScale>
                                    <p:animScale>
                                      <p:cBhvr>
                                        <p:cTn id="30" dur="166" decel="50000">
                                          <p:stCondLst>
                                            <p:cond delay="676"/>
                                          </p:stCondLst>
                                        </p:cTn>
                                        <p:tgtEl>
                                          <p:spTgt spid="4"/>
                                        </p:tgtEl>
                                      </p:cBhvr>
                                      <p:to x="100000" y="100000"/>
                                    </p:animScale>
                                    <p:animScale>
                                      <p:cBhvr>
                                        <p:cTn id="31" dur="26">
                                          <p:stCondLst>
                                            <p:cond delay="1312"/>
                                          </p:stCondLst>
                                        </p:cTn>
                                        <p:tgtEl>
                                          <p:spTgt spid="4"/>
                                        </p:tgtEl>
                                      </p:cBhvr>
                                      <p:to x="100000" y="80000"/>
                                    </p:animScale>
                                    <p:animScale>
                                      <p:cBhvr>
                                        <p:cTn id="32" dur="166" decel="50000">
                                          <p:stCondLst>
                                            <p:cond delay="1338"/>
                                          </p:stCondLst>
                                        </p:cTn>
                                        <p:tgtEl>
                                          <p:spTgt spid="4"/>
                                        </p:tgtEl>
                                      </p:cBhvr>
                                      <p:to x="100000" y="100000"/>
                                    </p:animScale>
                                    <p:animScale>
                                      <p:cBhvr>
                                        <p:cTn id="33" dur="26">
                                          <p:stCondLst>
                                            <p:cond delay="1642"/>
                                          </p:stCondLst>
                                        </p:cTn>
                                        <p:tgtEl>
                                          <p:spTgt spid="4"/>
                                        </p:tgtEl>
                                      </p:cBhvr>
                                      <p:to x="100000" y="90000"/>
                                    </p:animScale>
                                    <p:animScale>
                                      <p:cBhvr>
                                        <p:cTn id="34" dur="166" decel="50000">
                                          <p:stCondLst>
                                            <p:cond delay="1668"/>
                                          </p:stCondLst>
                                        </p:cTn>
                                        <p:tgtEl>
                                          <p:spTgt spid="4"/>
                                        </p:tgtEl>
                                      </p:cBhvr>
                                      <p:to x="100000" y="100000"/>
                                    </p:animScale>
                                    <p:animScale>
                                      <p:cBhvr>
                                        <p:cTn id="35" dur="26">
                                          <p:stCondLst>
                                            <p:cond delay="1808"/>
                                          </p:stCondLst>
                                        </p:cTn>
                                        <p:tgtEl>
                                          <p:spTgt spid="4"/>
                                        </p:tgtEl>
                                      </p:cBhvr>
                                      <p:to x="100000" y="95000"/>
                                    </p:animScale>
                                    <p:animScale>
                                      <p:cBhvr>
                                        <p:cTn id="36"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147482492" descr="史上最强判决书——给90后讲讲马克思（十六）"/>
          <p:cNvPicPr>
            <a:picLocks noChangeAspect="1"/>
          </p:cNvPicPr>
          <p:nvPr/>
        </p:nvPicPr>
        <p:blipFill>
          <a:blip r:embed="rId2"/>
          <a:stretch>
            <a:fillRect/>
          </a:stretch>
        </p:blipFill>
        <p:spPr>
          <a:xfrm>
            <a:off x="34925" y="-17780"/>
            <a:ext cx="12090400" cy="6908800"/>
          </a:xfrm>
          <a:prstGeom prst="rect">
            <a:avLst/>
          </a:prstGeom>
          <a:noFill/>
          <a:ln w="9525">
            <a:noFill/>
          </a:ln>
        </p:spPr>
      </p:pic>
    </p:spTree>
  </p:cSld>
  <p:clrMapOvr>
    <a:masterClrMapping/>
  </p:clrMapOvr>
  <p:transition>
    <p:random/>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22090" y="162560"/>
            <a:ext cx="7825105" cy="64516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rPr>
              <a:t>(2)</a:t>
            </a:r>
            <a:r>
              <a:rPr sz="3600" b="1">
                <a:solidFill>
                  <a:srgbClr val="FF0000"/>
                </a:solidFill>
                <a:latin typeface="新宋体" panose="02010609030101010101" charset="-122"/>
                <a:ea typeface="新宋体" panose="02010609030101010101" charset="-122"/>
                <a:cs typeface="新宋体" panose="02010609030101010101" charset="-122"/>
                <a:sym typeface="+mn-ea"/>
              </a:rPr>
              <a:t>资本主义生产关系的建立</a:t>
            </a:r>
            <a:r>
              <a:rPr lang="zh-CN" sz="3600" b="1">
                <a:solidFill>
                  <a:srgbClr val="FF0000"/>
                </a:solidFill>
                <a:latin typeface="新宋体" panose="02010609030101010101" charset="-122"/>
                <a:ea typeface="新宋体" panose="02010609030101010101" charset="-122"/>
                <a:cs typeface="新宋体" panose="02010609030101010101" charset="-122"/>
                <a:sym typeface="+mn-ea"/>
              </a:rPr>
              <a:t>条件</a:t>
            </a:r>
            <a:r>
              <a:rPr lang="en-US" altLang="zh-CN" sz="3600" b="1">
                <a:solidFill>
                  <a:srgbClr val="FF0000"/>
                </a:solidFill>
                <a:latin typeface="新宋体" panose="02010609030101010101" charset="-122"/>
                <a:ea typeface="新宋体" panose="02010609030101010101" charset="-122"/>
                <a:cs typeface="新宋体" panose="02010609030101010101" charset="-122"/>
                <a:sym typeface="+mn-ea"/>
              </a:rPr>
              <a:t>P7</a:t>
            </a:r>
            <a:r>
              <a:rPr lang="zh-CN" sz="3600" b="1">
                <a:solidFill>
                  <a:srgbClr val="FF0000"/>
                </a:solidFill>
                <a:latin typeface="新宋体" panose="02010609030101010101" charset="-122"/>
                <a:ea typeface="新宋体" panose="02010609030101010101" charset="-122"/>
                <a:cs typeface="新宋体" panose="02010609030101010101" charset="-122"/>
                <a:sym typeface="+mn-ea"/>
              </a:rPr>
              <a:t>   </a:t>
            </a:r>
          </a:p>
        </p:txBody>
      </p:sp>
      <p:sp>
        <p:nvSpPr>
          <p:cNvPr id="3" name="文本框 2"/>
          <p:cNvSpPr txBox="1"/>
          <p:nvPr/>
        </p:nvSpPr>
        <p:spPr>
          <a:xfrm>
            <a:off x="4146550" y="962660"/>
            <a:ext cx="8024495" cy="3338195"/>
          </a:xfrm>
          <a:prstGeom prst="rect">
            <a:avLst/>
          </a:prstGeom>
          <a:noFill/>
        </p:spPr>
        <p:txBody>
          <a:bodyPr wrap="square" rtlCol="0" anchor="t">
            <a:spAutoFit/>
          </a:bodyPr>
          <a:lstStyle/>
          <a:p>
            <a:pPr>
              <a:lnSpc>
                <a:spcPct val="110000"/>
              </a:lnSpc>
            </a:pPr>
            <a:r>
              <a:rPr lang="en-US" sz="3200" b="1">
                <a:latin typeface="新宋体" panose="02010609030101010101" charset="-122"/>
                <a:ea typeface="新宋体" panose="02010609030101010101" charset="-122"/>
                <a:cs typeface="新宋体" panose="02010609030101010101" charset="-122"/>
              </a:rPr>
              <a:t>    </a:t>
            </a:r>
            <a:r>
              <a:rPr sz="3200" b="1">
                <a:latin typeface="新宋体" panose="02010609030101010101" charset="-122"/>
                <a:ea typeface="新宋体" panose="02010609030101010101" charset="-122"/>
                <a:cs typeface="新宋体" panose="02010609030101010101" charset="-122"/>
              </a:rPr>
              <a:t>资本主义生产关系的建立，必须具备两个基本条件：</a:t>
            </a:r>
          </a:p>
          <a:p>
            <a:pPr>
              <a:lnSpc>
                <a:spcPct val="110000"/>
              </a:lnSpc>
            </a:pPr>
            <a:r>
              <a:rPr sz="3200" b="1">
                <a:latin typeface="新宋体" panose="02010609030101010101" charset="-122"/>
                <a:ea typeface="新宋体" panose="02010609030101010101" charset="-122"/>
                <a:cs typeface="新宋体" panose="02010609030101010101" charset="-122"/>
              </a:rPr>
              <a:t>    第一，要有大批失去生产资料、有人身自由、能够自由出卖劳动力的</a:t>
            </a:r>
            <a:r>
              <a:rPr sz="3200" b="1">
                <a:solidFill>
                  <a:srgbClr val="FF0000"/>
                </a:solidFill>
                <a:latin typeface="新宋体" panose="02010609030101010101" charset="-122"/>
                <a:ea typeface="新宋体" panose="02010609030101010101" charset="-122"/>
                <a:cs typeface="新宋体" panose="02010609030101010101" charset="-122"/>
              </a:rPr>
              <a:t>人</a:t>
            </a:r>
            <a:endParaRPr sz="3200" b="1">
              <a:latin typeface="新宋体" panose="02010609030101010101" charset="-122"/>
              <a:ea typeface="新宋体" panose="02010609030101010101" charset="-122"/>
              <a:cs typeface="新宋体" panose="02010609030101010101" charset="-122"/>
            </a:endParaRPr>
          </a:p>
          <a:p>
            <a:pPr>
              <a:lnSpc>
                <a:spcPct val="110000"/>
              </a:lnSpc>
            </a:pPr>
            <a:r>
              <a:rPr sz="3200" b="1">
                <a:latin typeface="新宋体" panose="02010609030101010101" charset="-122"/>
                <a:ea typeface="新宋体" panose="02010609030101010101" charset="-122"/>
                <a:cs typeface="新宋体" panose="02010609030101010101" charset="-122"/>
              </a:rPr>
              <a:t>    第二，要有开办资本主义企业所必需的大量货币当作</a:t>
            </a:r>
            <a:r>
              <a:rPr sz="3200" b="1">
                <a:solidFill>
                  <a:srgbClr val="FF0000"/>
                </a:solidFill>
                <a:latin typeface="新宋体" panose="02010609030101010101" charset="-122"/>
                <a:ea typeface="新宋体" panose="02010609030101010101" charset="-122"/>
                <a:cs typeface="新宋体" panose="02010609030101010101" charset="-122"/>
              </a:rPr>
              <a:t>资本</a:t>
            </a:r>
            <a:r>
              <a:rPr sz="3200" b="1">
                <a:latin typeface="新宋体" panose="02010609030101010101" charset="-122"/>
                <a:ea typeface="新宋体" panose="02010609030101010101" charset="-122"/>
                <a:cs typeface="新宋体" panose="02010609030101010101" charset="-122"/>
              </a:rPr>
              <a:t>。</a:t>
            </a:r>
          </a:p>
        </p:txBody>
      </p:sp>
      <p:sp>
        <p:nvSpPr>
          <p:cNvPr id="4" name="文本框 3"/>
          <p:cNvSpPr txBox="1"/>
          <p:nvPr/>
        </p:nvSpPr>
        <p:spPr>
          <a:xfrm>
            <a:off x="4191635" y="4300855"/>
            <a:ext cx="7979410" cy="2453640"/>
          </a:xfrm>
          <a:prstGeom prst="rect">
            <a:avLst/>
          </a:prstGeom>
          <a:noFill/>
        </p:spPr>
        <p:txBody>
          <a:bodyPr wrap="square" rtlCol="0" anchor="t">
            <a:spAutoFit/>
          </a:bodyPr>
          <a:lstStyle/>
          <a:p>
            <a:pPr>
              <a:lnSpc>
                <a:spcPct val="120000"/>
              </a:lnSpc>
            </a:pPr>
            <a:r>
              <a:rPr sz="3200" b="1">
                <a:latin typeface="新宋体" panose="02010609030101010101" charset="-122"/>
                <a:ea typeface="新宋体" panose="02010609030101010101" charset="-122"/>
                <a:cs typeface="新宋体" panose="02010609030101010101" charset="-122"/>
              </a:rPr>
              <a:t>    在历史上，西方资产阶级依靠</a:t>
            </a:r>
            <a:r>
              <a:rPr sz="3200" b="1">
                <a:solidFill>
                  <a:srgbClr val="FF0000"/>
                </a:solidFill>
                <a:latin typeface="新宋体" panose="02010609030101010101" charset="-122"/>
                <a:ea typeface="新宋体" panose="02010609030101010101" charset="-122"/>
                <a:cs typeface="新宋体" panose="02010609030101010101" charset="-122"/>
              </a:rPr>
              <a:t>暴力</a:t>
            </a:r>
            <a:r>
              <a:rPr sz="3200" b="1">
                <a:latin typeface="新宋体" panose="02010609030101010101" charset="-122"/>
                <a:ea typeface="新宋体" panose="02010609030101010101" charset="-122"/>
                <a:cs typeface="新宋体" panose="02010609030101010101" charset="-122"/>
              </a:rPr>
              <a:t>、通过</a:t>
            </a:r>
            <a:r>
              <a:rPr sz="3200" b="1">
                <a:solidFill>
                  <a:srgbClr val="FF0000"/>
                </a:solidFill>
                <a:latin typeface="新宋体" panose="02010609030101010101" charset="-122"/>
                <a:ea typeface="新宋体" panose="02010609030101010101" charset="-122"/>
                <a:cs typeface="新宋体" panose="02010609030101010101" charset="-122"/>
              </a:rPr>
              <a:t>掠夺</a:t>
            </a:r>
            <a:r>
              <a:rPr sz="3200" b="1">
                <a:latin typeface="新宋体" panose="02010609030101010101" charset="-122"/>
                <a:ea typeface="新宋体" panose="02010609030101010101" charset="-122"/>
                <a:cs typeface="新宋体" panose="02010609030101010101" charset="-122"/>
              </a:rPr>
              <a:t>促使这两个条件形成。</a:t>
            </a:r>
          </a:p>
          <a:p>
            <a:pPr>
              <a:lnSpc>
                <a:spcPct val="120000"/>
              </a:lnSpc>
            </a:pPr>
            <a:r>
              <a:rPr sz="3200" b="1">
                <a:latin typeface="新宋体" panose="02010609030101010101" charset="-122"/>
                <a:ea typeface="新宋体" panose="02010609030101010101" charset="-122"/>
                <a:cs typeface="新宋体" panose="02010609030101010101" charset="-122"/>
              </a:rPr>
              <a:t>    </a:t>
            </a:r>
            <a:r>
              <a:rPr lang="zh-CN" sz="3200" b="1">
                <a:latin typeface="新宋体" panose="02010609030101010101" charset="-122"/>
                <a:ea typeface="新宋体" panose="02010609030101010101" charset="-122"/>
                <a:cs typeface="新宋体" panose="02010609030101010101" charset="-122"/>
              </a:rPr>
              <a:t>马克思说</a:t>
            </a:r>
            <a:r>
              <a:rPr lang="en-US" altLang="zh-CN" sz="3200" b="1">
                <a:latin typeface="新宋体" panose="02010609030101010101" charset="-122"/>
                <a:ea typeface="新宋体" panose="02010609030101010101" charset="-122"/>
                <a:cs typeface="新宋体" panose="02010609030101010101" charset="-122"/>
              </a:rPr>
              <a:t>“</a:t>
            </a:r>
            <a:r>
              <a:rPr lang="zh-CN" sz="3200" b="1">
                <a:latin typeface="新宋体" panose="02010609030101010101" charset="-122"/>
                <a:ea typeface="新宋体" panose="02010609030101010101" charset="-122"/>
                <a:cs typeface="新宋体" panose="02010609030101010101" charset="-122"/>
              </a:rPr>
              <a:t>资本来到世间，从头到脚，每个毛孔都滴着血和肮脏的东西。</a:t>
            </a:r>
            <a:r>
              <a:rPr lang="en-US" altLang="zh-CN" sz="3200" b="1">
                <a:latin typeface="新宋体" panose="02010609030101010101" charset="-122"/>
                <a:ea typeface="新宋体" panose="02010609030101010101" charset="-122"/>
                <a:cs typeface="新宋体" panose="02010609030101010101" charset="-122"/>
              </a:rPr>
              <a:t>”</a:t>
            </a:r>
          </a:p>
        </p:txBody>
      </p:sp>
      <p:pic>
        <p:nvPicPr>
          <p:cNvPr id="6" name="图片 5" descr="C:\Users\Administrator\Desktop\360截图20190821231703251.jpg360截图20190821231703251"/>
          <p:cNvPicPr>
            <a:picLocks noChangeAspect="1"/>
          </p:cNvPicPr>
          <p:nvPr/>
        </p:nvPicPr>
        <p:blipFill>
          <a:blip r:embed="rId2"/>
          <a:srcRect/>
          <a:stretch>
            <a:fillRect/>
          </a:stretch>
        </p:blipFill>
        <p:spPr>
          <a:xfrm>
            <a:off x="-28575" y="-48895"/>
            <a:ext cx="4050665" cy="6956425"/>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2"/>
                                        </p:tgtEl>
                                        <p:attrNameLst>
                                          <p:attrName>style.visibility</p:attrName>
                                        </p:attrNameLst>
                                      </p:cBhvr>
                                      <p:to>
                                        <p:strVal val="visible"/>
                                      </p:to>
                                    </p:set>
                                    <p:animEffect transition="in" filter="wipe(left)">
                                      <p:cBhvr>
                                        <p:cTn id="7" dur="3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2000" fill="hold">
                                          <p:stCondLst>
                                            <p:cond delay="0"/>
                                          </p:stCondLst>
                                        </p:cTn>
                                        <p:tgtEl>
                                          <p:spTgt spid="3"/>
                                        </p:tgtEl>
                                        <p:attrNameLst>
                                          <p:attrName>style.visibility</p:attrName>
                                        </p:attrNameLst>
                                      </p:cBhvr>
                                      <p:to>
                                        <p:strVal val="visible"/>
                                      </p:to>
                                    </p:set>
                                    <p:animEffect transition="in" filter="wipe(left)">
                                      <p:cBhvr>
                                        <p:cTn id="12" dur="20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2000" fill="hold">
                                          <p:stCondLst>
                                            <p:cond delay="0"/>
                                          </p:stCondLst>
                                        </p:cTn>
                                        <p:tgtEl>
                                          <p:spTgt spid="4"/>
                                        </p:tgtEl>
                                        <p:attrNameLst>
                                          <p:attrName>style.visibility</p:attrName>
                                        </p:attrNameLst>
                                      </p:cBhvr>
                                      <p:to>
                                        <p:strVal val="visible"/>
                                      </p:to>
                                    </p:set>
                                    <p:animEffect transition="in" filter="wipe(left)">
                                      <p:cBhvr>
                                        <p:cTn id="1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176395" y="991235"/>
            <a:ext cx="7793990" cy="5603240"/>
          </a:xfrm>
          <a:prstGeom prst="rect">
            <a:avLst/>
          </a:prstGeom>
          <a:noFill/>
        </p:spPr>
        <p:txBody>
          <a:bodyPr wrap="square" rtlCol="0" anchor="t">
            <a:spAutoFit/>
          </a:bodyPr>
          <a:lstStyle/>
          <a:p>
            <a:pPr>
              <a:lnSpc>
                <a:spcPct val="160000"/>
              </a:lnSpc>
            </a:pPr>
            <a:r>
              <a:rPr sz="3200" b="1">
                <a:latin typeface="Calibri" panose="020F0502020204030204" charset="0"/>
                <a:ea typeface="新宋体" panose="02010609030101010101" charset="-122"/>
                <a:cs typeface="新宋体" panose="02010609030101010101" charset="-122"/>
              </a:rPr>
              <a:t>①</a:t>
            </a:r>
            <a:r>
              <a:rPr sz="3200" b="1">
                <a:latin typeface="新宋体" panose="02010609030101010101" charset="-122"/>
                <a:ea typeface="新宋体" panose="02010609030101010101" charset="-122"/>
                <a:cs typeface="新宋体" panose="02010609030101010101" charset="-122"/>
              </a:rPr>
              <a:t>资产阶级革命的胜利，标志着资本主义社会的开始，人类社会进入了一个新的历史阶段。</a:t>
            </a:r>
          </a:p>
          <a:p>
            <a:pPr>
              <a:lnSpc>
                <a:spcPct val="160000"/>
              </a:lnSpc>
            </a:pPr>
            <a:r>
              <a:rPr sz="3200" b="1">
                <a:solidFill>
                  <a:srgbClr val="FF0000"/>
                </a:solidFill>
                <a:latin typeface="Calibri" panose="020F0502020204030204" charset="0"/>
                <a:ea typeface="新宋体" panose="02010609030101010101" charset="-122"/>
                <a:cs typeface="新宋体" panose="02010609030101010101" charset="-122"/>
              </a:rPr>
              <a:t>②</a:t>
            </a:r>
            <a:r>
              <a:rPr lang="zh-CN" sz="3200" b="1">
                <a:solidFill>
                  <a:srgbClr val="FF0000"/>
                </a:solidFill>
                <a:latin typeface="Calibri" panose="020F0502020204030204" charset="0"/>
                <a:ea typeface="新宋体" panose="02010609030101010101" charset="-122"/>
                <a:cs typeface="新宋体" panose="02010609030101010101" charset="-122"/>
              </a:rPr>
              <a:t>资本主义制度的确立，</a:t>
            </a:r>
            <a:r>
              <a:rPr sz="3200" b="1">
                <a:solidFill>
                  <a:srgbClr val="FF0000"/>
                </a:solidFill>
                <a:latin typeface="Calibri" panose="020F0502020204030204" charset="0"/>
                <a:ea typeface="新宋体" panose="02010609030101010101" charset="-122"/>
                <a:cs typeface="新宋体" panose="02010609030101010101" charset="-122"/>
              </a:rPr>
              <a:t>工业革命的发生和完成</a:t>
            </a:r>
            <a:r>
              <a:rPr lang="zh-CN" sz="3200" b="1">
                <a:solidFill>
                  <a:srgbClr val="FF0000"/>
                </a:solidFill>
                <a:latin typeface="Calibri" panose="020F0502020204030204" charset="0"/>
                <a:ea typeface="新宋体" panose="02010609030101010101" charset="-122"/>
                <a:cs typeface="新宋体" panose="02010609030101010101" charset="-122"/>
              </a:rPr>
              <a:t>，带来了资本主义社会生产力的巨大飞跃，促进了人类思想的解放，使科学、教育、文化的发展达到前所未有的高度。</a:t>
            </a:r>
          </a:p>
        </p:txBody>
      </p:sp>
      <p:sp>
        <p:nvSpPr>
          <p:cNvPr id="3" name="文本框 2"/>
          <p:cNvSpPr txBox="1"/>
          <p:nvPr/>
        </p:nvSpPr>
        <p:spPr>
          <a:xfrm>
            <a:off x="4022090" y="162560"/>
            <a:ext cx="7825105" cy="64516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rPr>
              <a:t>(3)</a:t>
            </a:r>
            <a:r>
              <a:rPr sz="3600" b="1">
                <a:solidFill>
                  <a:srgbClr val="FF0000"/>
                </a:solidFill>
                <a:latin typeface="新宋体" panose="02010609030101010101" charset="-122"/>
                <a:ea typeface="新宋体" panose="02010609030101010101" charset="-122"/>
                <a:cs typeface="新宋体" panose="02010609030101010101" charset="-122"/>
                <a:sym typeface="+mn-ea"/>
              </a:rPr>
              <a:t>资本主义生产关系的建立</a:t>
            </a:r>
            <a:r>
              <a:rPr lang="en-US" sz="3600" b="1">
                <a:solidFill>
                  <a:srgbClr val="FF0000"/>
                </a:solidFill>
                <a:latin typeface="新宋体" panose="02010609030101010101" charset="-122"/>
                <a:ea typeface="新宋体" panose="02010609030101010101" charset="-122"/>
                <a:cs typeface="新宋体" panose="02010609030101010101" charset="-122"/>
                <a:sym typeface="+mn-ea"/>
              </a:rPr>
              <a:t>P8</a:t>
            </a:r>
            <a:r>
              <a:rPr lang="zh-CN" sz="3600" b="1">
                <a:solidFill>
                  <a:srgbClr val="FF0000"/>
                </a:solidFill>
                <a:latin typeface="新宋体" panose="02010609030101010101" charset="-122"/>
                <a:ea typeface="新宋体" panose="02010609030101010101" charset="-122"/>
                <a:cs typeface="新宋体" panose="02010609030101010101" charset="-122"/>
                <a:sym typeface="+mn-ea"/>
              </a:rPr>
              <a:t>  </a:t>
            </a:r>
          </a:p>
        </p:txBody>
      </p:sp>
      <p:pic>
        <p:nvPicPr>
          <p:cNvPr id="6" name="图片 5" descr="C:\Users\Administrator\Desktop\81add30bfe4733687e21aaf3_副本.jpg81add30bfe4733687e21aaf3_副本"/>
          <p:cNvPicPr>
            <a:picLocks noChangeAspect="1"/>
          </p:cNvPicPr>
          <p:nvPr/>
        </p:nvPicPr>
        <p:blipFill>
          <a:blip r:embed="rId2"/>
          <a:srcRect/>
          <a:stretch>
            <a:fillRect/>
          </a:stretch>
        </p:blipFill>
        <p:spPr>
          <a:xfrm>
            <a:off x="-28575" y="27305"/>
            <a:ext cx="4050665" cy="6803390"/>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3"/>
                                        </p:tgtEl>
                                        <p:attrNameLst>
                                          <p:attrName>style.visibility</p:attrName>
                                        </p:attrNameLst>
                                      </p:cBhvr>
                                      <p:to>
                                        <p:strVal val="visible"/>
                                      </p:to>
                                    </p:set>
                                    <p:animEffect transition="in" filter="wipe(left)">
                                      <p:cBhvr>
                                        <p:cTn id="7" dur="3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2000" fill="hold">
                                          <p:stCondLst>
                                            <p:cond delay="0"/>
                                          </p:stCondLst>
                                        </p:cTn>
                                        <p:tgtEl>
                                          <p:spTgt spid="2"/>
                                        </p:tgtEl>
                                        <p:attrNameLst>
                                          <p:attrName>style.visibility</p:attrName>
                                        </p:attrNameLst>
                                      </p:cBhvr>
                                      <p:to>
                                        <p:strVal val="visible"/>
                                      </p:to>
                                    </p:set>
                                    <p:animEffect transition="in" filter="wipe(left)">
                                      <p:cBhvr>
                                        <p:cTn id="1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682308" y="2413000"/>
            <a:ext cx="10826115" cy="1568450"/>
          </a:xfrm>
          <a:prstGeom prst="rect">
            <a:avLst/>
          </a:prstGeom>
          <a:solidFill>
            <a:schemeClr val="tx1">
              <a:alpha val="48000"/>
            </a:schemeClr>
          </a:solidFill>
          <a:ln>
            <a:noFill/>
          </a:ln>
        </p:spPr>
        <p:txBody>
          <a:bodyPr wrap="none" rtlCol="0" anchor="t">
            <a:spAutoFit/>
          </a:bodyPr>
          <a:lstStyle/>
          <a:p>
            <a:pPr algn="l"/>
            <a:r>
              <a:rPr lang="en-US" altLang="zh-CN" sz="4800" b="1">
                <a:solidFill>
                  <a:schemeClr val="bg1"/>
                </a:solidFill>
                <a:effectLst/>
              </a:rPr>
              <a:t>5.</a:t>
            </a:r>
            <a:r>
              <a:rPr lang="zh-CN" altLang="en-US" sz="4800" b="1">
                <a:solidFill>
                  <a:schemeClr val="bg1"/>
                </a:solidFill>
                <a:effectLst/>
                <a:sym typeface="+mn-ea"/>
              </a:rPr>
              <a:t>无法克服的顽疾</a:t>
            </a:r>
            <a:r>
              <a:rPr lang="zh-CN" altLang="en-US" sz="4800" b="1">
                <a:solidFill>
                  <a:schemeClr val="bg1"/>
                </a:solidFill>
                <a:effectLst/>
              </a:rPr>
              <a:t>——</a:t>
            </a:r>
          </a:p>
          <a:p>
            <a:pPr algn="ctr"/>
            <a:r>
              <a:rPr lang="zh-CN" altLang="en-US" sz="4800" b="1">
                <a:solidFill>
                  <a:schemeClr val="bg1"/>
                </a:solidFill>
                <a:effectLst/>
              </a:rPr>
              <a:t>                                 资本主义的</a:t>
            </a:r>
            <a:r>
              <a:rPr lang="zh-CN" altLang="en-US" sz="4800" b="1">
                <a:solidFill>
                  <a:schemeClr val="bg1"/>
                </a:solidFill>
                <a:effectLst/>
                <a:sym typeface="+mn-ea"/>
              </a:rPr>
              <a:t>危机与矛盾</a:t>
            </a:r>
            <a:r>
              <a:rPr lang="zh-CN" sz="4800" b="1">
                <a:solidFill>
                  <a:srgbClr val="FF0000"/>
                </a:solidFill>
                <a:latin typeface="新宋体" panose="02010609030101010101" charset="-122"/>
                <a:ea typeface="新宋体" panose="02010609030101010101" charset="-122"/>
                <a:cs typeface="新宋体" panose="02010609030101010101" charset="-122"/>
                <a:sym typeface="+mn-ea"/>
              </a:rPr>
              <a:t>   </a:t>
            </a:r>
            <a:endParaRPr lang="zh-CN" altLang="en-US" sz="4800" b="1">
              <a:solidFill>
                <a:srgbClr val="FF0000"/>
              </a:solidFill>
              <a:effectLst/>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3000" fill="hold">
                                          <p:stCondLst>
                                            <p:cond delay="0"/>
                                          </p:stCondLst>
                                        </p:cTn>
                                        <p:tgtEl>
                                          <p:spTgt spid="3"/>
                                        </p:tgtEl>
                                        <p:attrNameLst>
                                          <p:attrName>style.visibility</p:attrName>
                                        </p:attrNameLst>
                                      </p:cBhvr>
                                      <p:to>
                                        <p:strVal val="visible"/>
                                      </p:to>
                                    </p:set>
                                    <p:animEffect transition="in" filter="wipe(left)">
                                      <p:cBhvr>
                                        <p:cTn id="7" dur="3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764405" y="1258570"/>
            <a:ext cx="6997065" cy="4490085"/>
          </a:xfrm>
          <a:prstGeom prst="rect">
            <a:avLst/>
          </a:prstGeom>
          <a:noFill/>
        </p:spPr>
        <p:txBody>
          <a:bodyPr wrap="square" rtlCol="0" anchor="t">
            <a:spAutoFit/>
          </a:bodyPr>
          <a:lstStyle/>
          <a:p>
            <a:pPr algn="l">
              <a:lnSpc>
                <a:spcPct val="130000"/>
              </a:lnSpc>
            </a:pPr>
            <a:r>
              <a:rPr lang="zh-CN" altLang="en-US" sz="44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1.如何正确认识资本主义经济危机？</a:t>
            </a:r>
            <a:r>
              <a:rPr lang="en-US" altLang="zh-CN" sz="44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P9</a:t>
            </a:r>
            <a:endParaRPr lang="zh-CN" altLang="en-US" sz="44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endParaRPr>
          </a:p>
          <a:p>
            <a:pPr algn="l">
              <a:lnSpc>
                <a:spcPct val="130000"/>
              </a:lnSpc>
            </a:pPr>
            <a:r>
              <a:rPr lang="en-US" altLang="zh-CN" sz="44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2.</a:t>
            </a:r>
            <a:r>
              <a:rPr lang="zh-CN" altLang="en-US" sz="44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资本主义社会的基本矛盾是什么？</a:t>
            </a:r>
            <a:r>
              <a:rPr lang="en-US" altLang="zh-CN" sz="44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rPr>
              <a:t>P10</a:t>
            </a:r>
            <a:endParaRPr lang="zh-CN" altLang="en-US" sz="44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endParaRPr>
          </a:p>
          <a:p>
            <a:pPr algn="l">
              <a:lnSpc>
                <a:spcPct val="130000"/>
              </a:lnSpc>
            </a:pPr>
            <a:endParaRPr lang="zh-CN" altLang="en-US" sz="4400" b="1">
              <a:solidFill>
                <a:srgbClr val="00B0F0"/>
              </a:solidFill>
              <a:effectLst/>
              <a:latin typeface="站酷快乐体2016修订版" panose="02010600030101010101" charset="-122"/>
              <a:ea typeface="站酷快乐体2016修订版" panose="02010600030101010101" charset="-122"/>
              <a:cs typeface="站酷快乐体2016修订版" panose="02010600030101010101" charset="-122"/>
              <a:sym typeface="+mn-ea"/>
            </a:endParaRPr>
          </a:p>
        </p:txBody>
      </p:sp>
      <p:sp>
        <p:nvSpPr>
          <p:cNvPr id="4" name="矩形 3"/>
          <p:cNvSpPr/>
          <p:nvPr/>
        </p:nvSpPr>
        <p:spPr>
          <a:xfrm>
            <a:off x="5745480" y="194310"/>
            <a:ext cx="5476240" cy="922020"/>
          </a:xfrm>
          <a:prstGeom prst="rect">
            <a:avLst/>
          </a:prstGeom>
          <a:noFill/>
          <a:ln>
            <a:noFill/>
          </a:ln>
        </p:spPr>
        <p:txBody>
          <a:bodyPr wrap="square" rtlCol="0" anchor="t">
            <a:spAutoFit/>
          </a:bodyPr>
          <a:lstStyle/>
          <a:p>
            <a:pPr algn="ctr"/>
            <a:r>
              <a:rPr lang="zh-CN" altLang="en-US" sz="5400" b="1">
                <a:solidFill>
                  <a:srgbClr val="00B0F0"/>
                </a:solidFill>
                <a:effectLst/>
                <a:latin typeface="+mn-ea"/>
                <a:sym typeface="+mn-ea"/>
              </a:rPr>
              <a:t>议题五：</a:t>
            </a:r>
            <a:endParaRPr lang="zh-CN" altLang="en-US" sz="5400" b="1">
              <a:solidFill>
                <a:srgbClr val="00B0F0"/>
              </a:solidFill>
              <a:effectLst/>
              <a:latin typeface="+mn-ea"/>
            </a:endParaRPr>
          </a:p>
        </p:txBody>
      </p:sp>
      <p:pic>
        <p:nvPicPr>
          <p:cNvPr id="5" name="图片 4"/>
          <p:cNvPicPr>
            <a:picLocks noChangeAspect="1"/>
          </p:cNvPicPr>
          <p:nvPr/>
        </p:nvPicPr>
        <p:blipFill>
          <a:blip r:embed="rId2"/>
          <a:stretch>
            <a:fillRect/>
          </a:stretch>
        </p:blipFill>
        <p:spPr>
          <a:xfrm>
            <a:off x="-12700" y="3175"/>
            <a:ext cx="4413885" cy="6748780"/>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3"/>
                                        </p:tgtEl>
                                        <p:attrNameLst>
                                          <p:attrName>style.visibility</p:attrName>
                                        </p:attrNameLst>
                                      </p:cBhvr>
                                      <p:to>
                                        <p:strVal val="visible"/>
                                      </p:to>
                                    </p:set>
                                    <p:animEffect transition="in" filter="wipe(left)">
                                      <p:cBhvr>
                                        <p:cTn id="7" dur="3000"/>
                                        <p:tgtEl>
                                          <p:spTgt spid="3"/>
                                        </p:tgtEl>
                                      </p:cBhvr>
                                    </p:animEffect>
                                  </p:childTnLst>
                                </p:cTn>
                              </p:par>
                              <p:par>
                                <p:cTn id="8" presetID="22" presetClass="entr" presetSubtype="8" fill="hold" grpId="0" nodeType="withEffect">
                                  <p:stCondLst>
                                    <p:cond delay="0"/>
                                  </p:stCondLst>
                                  <p:childTnLst>
                                    <p:set>
                                      <p:cBhvr>
                                        <p:cTn id="9" dur="3000" fill="hold">
                                          <p:stCondLst>
                                            <p:cond delay="0"/>
                                          </p:stCondLst>
                                        </p:cTn>
                                        <p:tgtEl>
                                          <p:spTgt spid="4"/>
                                        </p:tgtEl>
                                        <p:attrNameLst>
                                          <p:attrName>style.visibility</p:attrName>
                                        </p:attrNameLst>
                                      </p:cBhvr>
                                      <p:to>
                                        <p:strVal val="visible"/>
                                      </p:to>
                                    </p:set>
                                    <p:animEffect transition="in" filter="wipe(left)">
                                      <p:cBhvr>
                                        <p:cTn id="10" dur="3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216650" y="1562735"/>
            <a:ext cx="5554345" cy="5210810"/>
          </a:xfrm>
          <a:prstGeom prst="rect">
            <a:avLst/>
          </a:prstGeom>
          <a:noFill/>
        </p:spPr>
        <p:txBody>
          <a:bodyPr wrap="square" rtlCol="0" anchor="t">
            <a:spAutoFit/>
          </a:bodyPr>
          <a:lstStyle/>
          <a:p>
            <a:pPr>
              <a:lnSpc>
                <a:spcPct val="130000"/>
              </a:lnSpc>
            </a:pPr>
            <a:r>
              <a:rPr sz="3200" b="1">
                <a:latin typeface="Calibri" panose="020F0502020204030204" charset="0"/>
                <a:ea typeface="新宋体" panose="02010609030101010101" charset="-122"/>
                <a:cs typeface="新宋体" panose="02010609030101010101" charset="-122"/>
              </a:rPr>
              <a:t>①</a:t>
            </a:r>
            <a:r>
              <a:rPr lang="zh-CN" sz="3200" b="1">
                <a:latin typeface="Calibri" panose="020F0502020204030204" charset="0"/>
                <a:ea typeface="新宋体" panose="02010609030101010101" charset="-122"/>
                <a:cs typeface="新宋体" panose="02010609030101010101" charset="-122"/>
              </a:rPr>
              <a:t>表</a:t>
            </a:r>
            <a:r>
              <a:rPr lang="zh-CN" sz="3200" b="1">
                <a:solidFill>
                  <a:schemeClr val="tx1"/>
                </a:solidFill>
                <a:latin typeface="Calibri" panose="020F0502020204030204" charset="0"/>
                <a:ea typeface="新宋体" panose="02010609030101010101" charset="-122"/>
                <a:cs typeface="新宋体" panose="02010609030101010101" charset="-122"/>
              </a:rPr>
              <a:t>现</a:t>
            </a:r>
            <a:r>
              <a:rPr sz="3200" b="1">
                <a:solidFill>
                  <a:schemeClr val="tx1"/>
                </a:solidFill>
                <a:ea typeface="新宋体" panose="02010609030101010101" charset="-122"/>
                <a:cs typeface="新宋体" panose="02010609030101010101" charset="-122"/>
              </a:rPr>
              <a:t>：</a:t>
            </a:r>
            <a:endParaRPr sz="3200" b="1">
              <a:solidFill>
                <a:srgbClr val="FF0000"/>
              </a:solidFill>
              <a:ea typeface="新宋体" panose="02010609030101010101" charset="-122"/>
              <a:cs typeface="新宋体" panose="02010609030101010101" charset="-122"/>
            </a:endParaRPr>
          </a:p>
          <a:p>
            <a:pPr>
              <a:lnSpc>
                <a:spcPct val="130000"/>
              </a:lnSpc>
            </a:pPr>
            <a:r>
              <a:rPr sz="3200" b="1">
                <a:ea typeface="新宋体" panose="02010609030101010101" charset="-122"/>
                <a:cs typeface="新宋体" panose="02010609030101010101" charset="-122"/>
              </a:rPr>
              <a:t>         大量商品卖不出去，大量生产资料闲置，大批生产企业、商店、银行破产，大批工人失业，生产迅速下降，信用关系破坏，社会生活陷入混乱。</a:t>
            </a:r>
          </a:p>
          <a:p>
            <a:pPr>
              <a:lnSpc>
                <a:spcPct val="130000"/>
              </a:lnSpc>
            </a:pPr>
            <a:r>
              <a:rPr sz="3200" b="1">
                <a:solidFill>
                  <a:srgbClr val="FF0000"/>
                </a:solidFill>
                <a:latin typeface="Calibri" panose="020F0502020204030204" charset="0"/>
                <a:ea typeface="新宋体" panose="02010609030101010101" charset="-122"/>
                <a:cs typeface="新宋体" panose="02010609030101010101" charset="-122"/>
              </a:rPr>
              <a:t>②</a:t>
            </a:r>
            <a:r>
              <a:rPr lang="zh-CN" sz="3200" b="1">
                <a:solidFill>
                  <a:srgbClr val="FF0000"/>
                </a:solidFill>
                <a:latin typeface="Calibri" panose="020F0502020204030204" charset="0"/>
                <a:ea typeface="新宋体" panose="02010609030101010101" charset="-122"/>
                <a:cs typeface="新宋体" panose="02010609030101010101" charset="-122"/>
              </a:rPr>
              <a:t>特征</a:t>
            </a:r>
            <a:r>
              <a:rPr sz="3200" b="1">
                <a:solidFill>
                  <a:srgbClr val="FF0000"/>
                </a:solidFill>
                <a:ea typeface="新宋体" panose="02010609030101010101" charset="-122"/>
                <a:cs typeface="新宋体" panose="02010609030101010101" charset="-122"/>
              </a:rPr>
              <a:t>：</a:t>
            </a:r>
          </a:p>
          <a:p>
            <a:pPr>
              <a:lnSpc>
                <a:spcPct val="130000"/>
              </a:lnSpc>
            </a:pPr>
            <a:r>
              <a:rPr sz="3200" b="1">
                <a:ea typeface="新宋体" panose="02010609030101010101" charset="-122"/>
                <a:cs typeface="新宋体" panose="02010609030101010101" charset="-122"/>
              </a:rPr>
              <a:t>         </a:t>
            </a:r>
            <a:r>
              <a:rPr sz="3200" b="1">
                <a:solidFill>
                  <a:srgbClr val="FF0000"/>
                </a:solidFill>
                <a:ea typeface="新宋体" panose="02010609030101010101" charset="-122"/>
                <a:cs typeface="新宋体" panose="02010609030101010101" charset="-122"/>
              </a:rPr>
              <a:t>生产相对过剩。</a:t>
            </a:r>
          </a:p>
        </p:txBody>
      </p:sp>
      <p:sp>
        <p:nvSpPr>
          <p:cNvPr id="3" name="文本框 2"/>
          <p:cNvSpPr txBox="1"/>
          <p:nvPr/>
        </p:nvSpPr>
        <p:spPr>
          <a:xfrm>
            <a:off x="5737225" y="116205"/>
            <a:ext cx="6295390" cy="1419860"/>
          </a:xfrm>
          <a:prstGeom prst="rect">
            <a:avLst/>
          </a:prstGeom>
          <a:noFill/>
        </p:spPr>
        <p:txBody>
          <a:bodyPr wrap="square" rtlCol="0" anchor="t">
            <a:spAutoFit/>
          </a:bodyPr>
          <a:lstStyle/>
          <a:p>
            <a:pPr>
              <a:lnSpc>
                <a:spcPct val="120000"/>
              </a:lnSpc>
            </a:pPr>
            <a:r>
              <a:rPr lang="en-US" altLang="zh-CN" sz="3600" b="1">
                <a:solidFill>
                  <a:srgbClr val="FF0000"/>
                </a:solidFill>
                <a:latin typeface="新宋体" panose="02010609030101010101" charset="-122"/>
                <a:ea typeface="新宋体" panose="02010609030101010101" charset="-122"/>
                <a:cs typeface="新宋体" panose="02010609030101010101" charset="-122"/>
              </a:rPr>
              <a:t>(1)</a:t>
            </a:r>
            <a:r>
              <a:rPr sz="3600" b="1">
                <a:solidFill>
                  <a:srgbClr val="FF0000"/>
                </a:solidFill>
                <a:ea typeface="新宋体" panose="02010609030101010101" charset="-122"/>
                <a:cs typeface="新宋体" panose="02010609030101010101" charset="-122"/>
                <a:sym typeface="+mn-ea"/>
              </a:rPr>
              <a:t>资本主义经济危机</a:t>
            </a:r>
            <a:r>
              <a:rPr lang="zh-CN" sz="3600" b="1">
                <a:solidFill>
                  <a:srgbClr val="FF0000"/>
                </a:solidFill>
                <a:ea typeface="新宋体" panose="02010609030101010101" charset="-122"/>
                <a:cs typeface="新宋体" panose="02010609030101010101" charset="-122"/>
                <a:sym typeface="+mn-ea"/>
              </a:rPr>
              <a:t>的</a:t>
            </a:r>
          </a:p>
          <a:p>
            <a:pPr>
              <a:lnSpc>
                <a:spcPct val="120000"/>
              </a:lnSpc>
            </a:pPr>
            <a:r>
              <a:rPr lang="zh-CN" sz="3600" b="1">
                <a:solidFill>
                  <a:srgbClr val="FF0000"/>
                </a:solidFill>
                <a:ea typeface="新宋体" panose="02010609030101010101" charset="-122"/>
                <a:cs typeface="新宋体" panose="02010609030101010101" charset="-122"/>
                <a:sym typeface="+mn-ea"/>
              </a:rPr>
              <a:t>      表现和基本特征</a:t>
            </a:r>
            <a:r>
              <a:rPr lang="en-US" altLang="zh-CN" sz="3600" b="1">
                <a:solidFill>
                  <a:srgbClr val="FF0000"/>
                </a:solidFill>
                <a:ea typeface="新宋体" panose="02010609030101010101" charset="-122"/>
                <a:cs typeface="新宋体" panose="02010609030101010101" charset="-122"/>
                <a:sym typeface="+mn-ea"/>
              </a:rPr>
              <a:t>P11</a:t>
            </a:r>
            <a:endParaRPr lang="en-US" altLang="zh-CN" sz="3600" b="1">
              <a:solidFill>
                <a:srgbClr val="FF0000"/>
              </a:solidFill>
              <a:latin typeface="新宋体" panose="02010609030101010101" charset="-122"/>
              <a:ea typeface="新宋体" panose="02010609030101010101" charset="-122"/>
              <a:cs typeface="新宋体" panose="02010609030101010101" charset="-122"/>
              <a:sym typeface="+mn-ea"/>
            </a:endParaRPr>
          </a:p>
        </p:txBody>
      </p:sp>
      <p:pic>
        <p:nvPicPr>
          <p:cNvPr id="4" name="图片 -2147482490" descr="史上最强判决书——给90后讲讲马克思（十六）"/>
          <p:cNvPicPr>
            <a:picLocks noChangeAspect="1"/>
          </p:cNvPicPr>
          <p:nvPr/>
        </p:nvPicPr>
        <p:blipFill>
          <a:blip r:embed="rId2"/>
          <a:stretch>
            <a:fillRect/>
          </a:stretch>
        </p:blipFill>
        <p:spPr>
          <a:xfrm>
            <a:off x="-41275" y="-29210"/>
            <a:ext cx="5778500" cy="6915785"/>
          </a:xfrm>
          <a:prstGeom prst="rect">
            <a:avLst/>
          </a:prstGeom>
          <a:noFill/>
          <a:ln w="9525">
            <a:noFill/>
          </a:ln>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3"/>
                                        </p:tgtEl>
                                        <p:attrNameLst>
                                          <p:attrName>style.visibility</p:attrName>
                                        </p:attrNameLst>
                                      </p:cBhvr>
                                      <p:to>
                                        <p:strVal val="visible"/>
                                      </p:to>
                                    </p:set>
                                    <p:animEffect transition="in" filter="wipe(left)">
                                      <p:cBhvr>
                                        <p:cTn id="7" dur="3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2000" fill="hold">
                                          <p:stCondLst>
                                            <p:cond delay="0"/>
                                          </p:stCondLst>
                                        </p:cTn>
                                        <p:tgtEl>
                                          <p:spTgt spid="2"/>
                                        </p:tgtEl>
                                        <p:attrNameLst>
                                          <p:attrName>style.visibility</p:attrName>
                                        </p:attrNameLst>
                                      </p:cBhvr>
                                      <p:to>
                                        <p:strVal val="visible"/>
                                      </p:to>
                                    </p:set>
                                    <p:animEffect transition="in" filter="wipe(left)">
                                      <p:cBhvr>
                                        <p:cTn id="1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2147482491" descr="史上最强判决书——给90后讲讲马克思（十六）"/>
          <p:cNvPicPr>
            <a:picLocks noChangeAspect="1"/>
          </p:cNvPicPr>
          <p:nvPr/>
        </p:nvPicPr>
        <p:blipFill>
          <a:blip r:embed="rId2"/>
          <a:stretch>
            <a:fillRect/>
          </a:stretch>
        </p:blipFill>
        <p:spPr>
          <a:xfrm>
            <a:off x="127953" y="653415"/>
            <a:ext cx="6095365" cy="4781550"/>
          </a:xfrm>
          <a:prstGeom prst="rect">
            <a:avLst/>
          </a:prstGeom>
          <a:noFill/>
          <a:ln w="9525">
            <a:noFill/>
          </a:ln>
        </p:spPr>
      </p:pic>
      <p:sp>
        <p:nvSpPr>
          <p:cNvPr id="3" name="文本框 2"/>
          <p:cNvSpPr txBox="1"/>
          <p:nvPr/>
        </p:nvSpPr>
        <p:spPr>
          <a:xfrm>
            <a:off x="128270" y="178435"/>
            <a:ext cx="8474075" cy="64516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rPr>
              <a:t>(2)</a:t>
            </a:r>
            <a:r>
              <a:rPr sz="3600" b="1">
                <a:solidFill>
                  <a:srgbClr val="FF0000"/>
                </a:solidFill>
                <a:ea typeface="新宋体" panose="02010609030101010101" charset="-122"/>
                <a:cs typeface="新宋体" panose="02010609030101010101" charset="-122"/>
                <a:sym typeface="+mn-ea"/>
              </a:rPr>
              <a:t>资本主义经济危机</a:t>
            </a:r>
            <a:r>
              <a:rPr lang="zh-CN" sz="3600" b="1">
                <a:solidFill>
                  <a:srgbClr val="FF0000"/>
                </a:solidFill>
                <a:ea typeface="新宋体" panose="02010609030101010101" charset="-122"/>
                <a:cs typeface="新宋体" panose="02010609030101010101" charset="-122"/>
                <a:sym typeface="+mn-ea"/>
              </a:rPr>
              <a:t>的原因</a:t>
            </a:r>
            <a:endParaRPr lang="zh-CN" sz="3600" b="1">
              <a:solidFill>
                <a:srgbClr val="FF0000"/>
              </a:solidFill>
              <a:latin typeface="新宋体" panose="02010609030101010101" charset="-122"/>
              <a:ea typeface="新宋体" panose="02010609030101010101" charset="-122"/>
              <a:cs typeface="新宋体" panose="02010609030101010101" charset="-122"/>
              <a:sym typeface="+mn-ea"/>
            </a:endParaRPr>
          </a:p>
        </p:txBody>
      </p:sp>
      <p:pic>
        <p:nvPicPr>
          <p:cNvPr id="5" name="3943860" descr="d43d7ecb6d051c4ac46506"/>
          <p:cNvPicPr>
            <a:picLocks noChangeAspect="1"/>
          </p:cNvPicPr>
          <p:nvPr/>
        </p:nvPicPr>
        <p:blipFill>
          <a:blip r:embed="rId3"/>
          <a:stretch>
            <a:fillRect/>
          </a:stretch>
        </p:blipFill>
        <p:spPr>
          <a:xfrm>
            <a:off x="6223635" y="823595"/>
            <a:ext cx="5904230" cy="4611370"/>
          </a:xfrm>
          <a:prstGeom prst="rect">
            <a:avLst/>
          </a:prstGeom>
          <a:noFill/>
          <a:ln w="9525">
            <a:noFill/>
          </a:ln>
        </p:spPr>
      </p:pic>
      <p:sp>
        <p:nvSpPr>
          <p:cNvPr id="2" name="文本框 1"/>
          <p:cNvSpPr txBox="1"/>
          <p:nvPr/>
        </p:nvSpPr>
        <p:spPr>
          <a:xfrm>
            <a:off x="128270" y="5015865"/>
            <a:ext cx="6548120" cy="1814830"/>
          </a:xfrm>
          <a:prstGeom prst="rect">
            <a:avLst/>
          </a:prstGeom>
          <a:noFill/>
        </p:spPr>
        <p:txBody>
          <a:bodyPr wrap="square" rtlCol="0" anchor="t">
            <a:spAutoFit/>
          </a:bodyPr>
          <a:lstStyle/>
          <a:p>
            <a:pPr>
              <a:lnSpc>
                <a:spcPct val="100000"/>
              </a:lnSpc>
            </a:pPr>
            <a:r>
              <a:rPr lang="zh-CN" sz="2800" b="1">
                <a:solidFill>
                  <a:srgbClr val="FF0000"/>
                </a:solidFill>
                <a:ea typeface="新宋体" panose="02010609030101010101" charset="-122"/>
                <a:cs typeface="新宋体" panose="02010609030101010101" charset="-122"/>
              </a:rPr>
              <a:t>直接原因</a:t>
            </a:r>
            <a:r>
              <a:rPr sz="2800" b="1">
                <a:solidFill>
                  <a:srgbClr val="FF0000"/>
                </a:solidFill>
                <a:ea typeface="新宋体" panose="02010609030101010101" charset="-122"/>
                <a:cs typeface="新宋体" panose="02010609030101010101" charset="-122"/>
              </a:rPr>
              <a:t>：</a:t>
            </a:r>
            <a:r>
              <a:rPr sz="2800" b="1">
                <a:ea typeface="新宋体" panose="02010609030101010101" charset="-122"/>
                <a:cs typeface="新宋体" panose="02010609030101010101" charset="-122"/>
              </a:rPr>
              <a:t>生产无</a:t>
            </a:r>
            <a:r>
              <a:rPr lang="zh-CN" sz="2800" b="1">
                <a:ea typeface="新宋体" panose="02010609030101010101" charset="-122"/>
                <a:cs typeface="新宋体" panose="02010609030101010101" charset="-122"/>
              </a:rPr>
              <a:t>限</a:t>
            </a:r>
            <a:r>
              <a:rPr sz="2800" b="1">
                <a:ea typeface="新宋体" panose="02010609030101010101" charset="-122"/>
                <a:cs typeface="新宋体" panose="02010609030101010101" charset="-122"/>
              </a:rPr>
              <a:t>扩大的趋势与劳动人民有支付能力的需求相对缩小之间的矛盾</a:t>
            </a:r>
            <a:r>
              <a:rPr lang="en-US" sz="2800" b="1">
                <a:ea typeface="新宋体" panose="02010609030101010101" charset="-122"/>
                <a:cs typeface="新宋体" panose="02010609030101010101" charset="-122"/>
              </a:rPr>
              <a:t>;各个企业内部生产的有组织性和整个社会生产无政府状态之间的矛盾</a:t>
            </a:r>
          </a:p>
        </p:txBody>
      </p:sp>
      <p:sp>
        <p:nvSpPr>
          <p:cNvPr id="6" name="文本框 5"/>
          <p:cNvSpPr txBox="1"/>
          <p:nvPr/>
        </p:nvSpPr>
        <p:spPr>
          <a:xfrm>
            <a:off x="6929755" y="5233670"/>
            <a:ext cx="5198110" cy="1641475"/>
          </a:xfrm>
          <a:prstGeom prst="rect">
            <a:avLst/>
          </a:prstGeom>
          <a:noFill/>
        </p:spPr>
        <p:txBody>
          <a:bodyPr wrap="square" rtlCol="0" anchor="t">
            <a:spAutoFit/>
          </a:bodyPr>
          <a:lstStyle/>
          <a:p>
            <a:pPr>
              <a:lnSpc>
                <a:spcPct val="120000"/>
              </a:lnSpc>
            </a:pPr>
            <a:r>
              <a:rPr lang="zh-CN" sz="2800" b="1">
                <a:solidFill>
                  <a:srgbClr val="FF0000"/>
                </a:solidFill>
                <a:ea typeface="新宋体" panose="02010609030101010101" charset="-122"/>
                <a:cs typeface="新宋体" panose="02010609030101010101" charset="-122"/>
              </a:rPr>
              <a:t>根本原因</a:t>
            </a:r>
            <a:r>
              <a:rPr sz="2800" b="1">
                <a:solidFill>
                  <a:srgbClr val="FF0000"/>
                </a:solidFill>
                <a:ea typeface="新宋体" panose="02010609030101010101" charset="-122"/>
                <a:cs typeface="新宋体" panose="02010609030101010101" charset="-122"/>
              </a:rPr>
              <a:t>：生产的社会化和生产资料的私人占有之间的矛盾，这是资本主义的基本矛盾</a:t>
            </a:r>
          </a:p>
        </p:txBody>
      </p:sp>
      <p:sp>
        <p:nvSpPr>
          <p:cNvPr id="8" name="文本框 7"/>
          <p:cNvSpPr txBox="1"/>
          <p:nvPr/>
        </p:nvSpPr>
        <p:spPr>
          <a:xfrm>
            <a:off x="128270" y="3463925"/>
            <a:ext cx="1816100" cy="681990"/>
          </a:xfrm>
          <a:prstGeom prst="rect">
            <a:avLst/>
          </a:prstGeom>
          <a:noFill/>
        </p:spPr>
        <p:txBody>
          <a:bodyPr wrap="none" rtlCol="0" anchor="t">
            <a:spAutoFit/>
          </a:bodyPr>
          <a:lstStyle/>
          <a:p>
            <a:pPr>
              <a:lnSpc>
                <a:spcPct val="120000"/>
              </a:lnSpc>
            </a:pPr>
            <a:r>
              <a:rPr lang="zh-CN" sz="3200" b="1">
                <a:solidFill>
                  <a:srgbClr val="FF0000"/>
                </a:solidFill>
                <a:ea typeface="新宋体" panose="02010609030101010101" charset="-122"/>
                <a:cs typeface="新宋体" panose="02010609030101010101" charset="-122"/>
                <a:sym typeface="+mn-ea"/>
              </a:rPr>
              <a:t>具体</a:t>
            </a:r>
            <a:r>
              <a:rPr sz="3200" b="1">
                <a:solidFill>
                  <a:srgbClr val="FF0000"/>
                </a:solidFill>
                <a:ea typeface="新宋体" panose="02010609030101010101" charset="-122"/>
                <a:cs typeface="新宋体" panose="02010609030101010101" charset="-122"/>
                <a:sym typeface="+mn-ea"/>
              </a:rPr>
              <a:t>矛盾</a:t>
            </a:r>
            <a:endParaRPr lang="zh-CN" altLang="en-US" sz="3200" b="1">
              <a:solidFill>
                <a:srgbClr val="FF0000"/>
              </a:solidFill>
              <a:ea typeface="新宋体" panose="02010609030101010101" charset="-122"/>
              <a:cs typeface="新宋体" panose="02010609030101010101" charset="-122"/>
              <a:sym typeface="+mn-ea"/>
            </a:endParaRPr>
          </a:p>
        </p:txBody>
      </p:sp>
      <p:sp>
        <p:nvSpPr>
          <p:cNvPr id="9" name="文本框 8"/>
          <p:cNvSpPr txBox="1"/>
          <p:nvPr/>
        </p:nvSpPr>
        <p:spPr>
          <a:xfrm>
            <a:off x="6223635" y="3463925"/>
            <a:ext cx="1816100" cy="681990"/>
          </a:xfrm>
          <a:prstGeom prst="rect">
            <a:avLst/>
          </a:prstGeom>
          <a:noFill/>
        </p:spPr>
        <p:txBody>
          <a:bodyPr wrap="none" rtlCol="0" anchor="t">
            <a:spAutoFit/>
          </a:bodyPr>
          <a:lstStyle/>
          <a:p>
            <a:pPr>
              <a:lnSpc>
                <a:spcPct val="120000"/>
              </a:lnSpc>
            </a:pPr>
            <a:r>
              <a:rPr lang="zh-CN" sz="3200" b="1">
                <a:solidFill>
                  <a:srgbClr val="FF0000"/>
                </a:solidFill>
                <a:ea typeface="新宋体" panose="02010609030101010101" charset="-122"/>
                <a:cs typeface="新宋体" panose="02010609030101010101" charset="-122"/>
                <a:sym typeface="+mn-ea"/>
              </a:rPr>
              <a:t>基本</a:t>
            </a:r>
            <a:r>
              <a:rPr sz="3200" b="1">
                <a:solidFill>
                  <a:srgbClr val="FF0000"/>
                </a:solidFill>
                <a:ea typeface="新宋体" panose="02010609030101010101" charset="-122"/>
                <a:cs typeface="新宋体" panose="02010609030101010101" charset="-122"/>
                <a:sym typeface="+mn-ea"/>
              </a:rPr>
              <a:t>矛盾</a:t>
            </a:r>
            <a:endParaRPr lang="zh-CN" altLang="en-US" sz="3200" b="1">
              <a:solidFill>
                <a:srgbClr val="FF0000"/>
              </a:solidFill>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3"/>
                                        </p:tgtEl>
                                        <p:attrNameLst>
                                          <p:attrName>style.visibility</p:attrName>
                                        </p:attrNameLst>
                                      </p:cBhvr>
                                      <p:to>
                                        <p:strVal val="visible"/>
                                      </p:to>
                                    </p:set>
                                    <p:animEffect transition="in" filter="wipe(left)">
                                      <p:cBhvr>
                                        <p:cTn id="7" dur="3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par>
                                <p:cTn id="13" presetID="22" presetClass="entr" presetSubtype="8"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2000" fill="hold">
                                          <p:stCondLst>
                                            <p:cond delay="0"/>
                                          </p:stCondLst>
                                        </p:cTn>
                                        <p:tgtEl>
                                          <p:spTgt spid="2"/>
                                        </p:tgtEl>
                                        <p:attrNameLst>
                                          <p:attrName>style.visibility</p:attrName>
                                        </p:attrNameLst>
                                      </p:cBhvr>
                                      <p:to>
                                        <p:strVal val="visible"/>
                                      </p:to>
                                    </p:set>
                                    <p:animEffect transition="in" filter="wipe(left)">
                                      <p:cBhvr>
                                        <p:cTn id="20" dur="20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2000" fill="hold">
                                          <p:stCondLst>
                                            <p:cond delay="0"/>
                                          </p:stCondLst>
                                        </p:cTn>
                                        <p:tgtEl>
                                          <p:spTgt spid="6"/>
                                        </p:tgtEl>
                                        <p:attrNameLst>
                                          <p:attrName>style.visibility</p:attrName>
                                        </p:attrNameLst>
                                      </p:cBhvr>
                                      <p:to>
                                        <p:strVal val="visible"/>
                                      </p:to>
                                    </p:set>
                                    <p:animEffect transition="in" filter="wipe(left)">
                                      <p:cBhvr>
                                        <p:cTn id="25" dur="20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55" presetClass="entr" presetSubtype="0"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 calcmode="lin" valueType="num">
                                      <p:cBhvr>
                                        <p:cTn id="30" dur="1000" fill="hold"/>
                                        <p:tgtEl>
                                          <p:spTgt spid="8"/>
                                        </p:tgtEl>
                                        <p:attrNameLst>
                                          <p:attrName>ppt_w</p:attrName>
                                        </p:attrNameLst>
                                      </p:cBhvr>
                                      <p:tavLst>
                                        <p:tav tm="0">
                                          <p:val>
                                            <p:strVal val="#ppt_w*0.70"/>
                                          </p:val>
                                        </p:tav>
                                        <p:tav tm="100000">
                                          <p:val>
                                            <p:strVal val="#ppt_w"/>
                                          </p:val>
                                        </p:tav>
                                      </p:tavLst>
                                    </p:anim>
                                    <p:anim calcmode="lin" valueType="num">
                                      <p:cBhvr>
                                        <p:cTn id="31" dur="1000" fill="hold"/>
                                        <p:tgtEl>
                                          <p:spTgt spid="8"/>
                                        </p:tgtEl>
                                        <p:attrNameLst>
                                          <p:attrName>ppt_h</p:attrName>
                                        </p:attrNameLst>
                                      </p:cBhvr>
                                      <p:tavLst>
                                        <p:tav tm="0">
                                          <p:val>
                                            <p:strVal val="#ppt_h"/>
                                          </p:val>
                                        </p:tav>
                                        <p:tav tm="100000">
                                          <p:val>
                                            <p:strVal val="#ppt_h"/>
                                          </p:val>
                                        </p:tav>
                                      </p:tavLst>
                                    </p:anim>
                                    <p:animEffect transition="in" filter="fade">
                                      <p:cBhvr>
                                        <p:cTn id="32" dur="10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55"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1000" fill="hold"/>
                                        <p:tgtEl>
                                          <p:spTgt spid="9"/>
                                        </p:tgtEl>
                                        <p:attrNameLst>
                                          <p:attrName>ppt_w</p:attrName>
                                        </p:attrNameLst>
                                      </p:cBhvr>
                                      <p:tavLst>
                                        <p:tav tm="0">
                                          <p:val>
                                            <p:strVal val="#ppt_w*0.70"/>
                                          </p:val>
                                        </p:tav>
                                        <p:tav tm="100000">
                                          <p:val>
                                            <p:strVal val="#ppt_w"/>
                                          </p:val>
                                        </p:tav>
                                      </p:tavLst>
                                    </p:anim>
                                    <p:anim calcmode="lin" valueType="num">
                                      <p:cBhvr>
                                        <p:cTn id="38" dur="1000" fill="hold"/>
                                        <p:tgtEl>
                                          <p:spTgt spid="9"/>
                                        </p:tgtEl>
                                        <p:attrNameLst>
                                          <p:attrName>ppt_h</p:attrName>
                                        </p:attrNameLst>
                                      </p:cBhvr>
                                      <p:tavLst>
                                        <p:tav tm="0">
                                          <p:val>
                                            <p:strVal val="#ppt_h"/>
                                          </p:val>
                                        </p:tav>
                                        <p:tav tm="100000">
                                          <p:val>
                                            <p:strVal val="#ppt_h"/>
                                          </p:val>
                                        </p:tav>
                                      </p:tavLst>
                                    </p:anim>
                                    <p:animEffect transition="in" filter="fade">
                                      <p:cBhvr>
                                        <p:cTn id="39"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P spid="6" grpId="0"/>
      <p:bldP spid="8" grpId="0"/>
      <p:bldP spid="9"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768340" y="116840"/>
            <a:ext cx="5939790" cy="119888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rPr>
              <a:t>(3)</a:t>
            </a:r>
            <a:r>
              <a:rPr sz="3600" b="1">
                <a:solidFill>
                  <a:srgbClr val="FF0000"/>
                </a:solidFill>
                <a:ea typeface="新宋体" panose="02010609030101010101" charset="-122"/>
                <a:cs typeface="新宋体" panose="02010609030101010101" charset="-122"/>
                <a:sym typeface="+mn-ea"/>
              </a:rPr>
              <a:t>资本主义</a:t>
            </a:r>
            <a:r>
              <a:rPr lang="zh-CN" sz="3600" b="1">
                <a:solidFill>
                  <a:srgbClr val="FF0000"/>
                </a:solidFill>
                <a:ea typeface="新宋体" panose="02010609030101010101" charset="-122"/>
                <a:cs typeface="新宋体" panose="02010609030101010101" charset="-122"/>
                <a:sym typeface="+mn-ea"/>
              </a:rPr>
              <a:t>社会的主要矛盾</a:t>
            </a:r>
            <a:r>
              <a:rPr lang="en-US" altLang="zh-CN" sz="3600" b="1">
                <a:solidFill>
                  <a:srgbClr val="FF0000"/>
                </a:solidFill>
                <a:ea typeface="新宋体" panose="02010609030101010101" charset="-122"/>
                <a:cs typeface="新宋体" panose="02010609030101010101" charset="-122"/>
                <a:sym typeface="+mn-ea"/>
              </a:rPr>
              <a:t>P10</a:t>
            </a:r>
            <a:endParaRPr lang="en-US" altLang="zh-CN" sz="3600" b="1">
              <a:solidFill>
                <a:srgbClr val="FF0000"/>
              </a:solidFill>
              <a:latin typeface="新宋体" panose="02010609030101010101" charset="-122"/>
              <a:ea typeface="新宋体" panose="02010609030101010101" charset="-122"/>
              <a:cs typeface="新宋体" panose="02010609030101010101" charset="-122"/>
              <a:sym typeface="+mn-ea"/>
            </a:endParaRPr>
          </a:p>
        </p:txBody>
      </p:sp>
      <p:pic>
        <p:nvPicPr>
          <p:cNvPr id="8" name="图片 7"/>
          <p:cNvPicPr>
            <a:picLocks noChangeAspect="1"/>
          </p:cNvPicPr>
          <p:nvPr/>
        </p:nvPicPr>
        <p:blipFill>
          <a:blip r:embed="rId2"/>
          <a:stretch>
            <a:fillRect/>
          </a:stretch>
        </p:blipFill>
        <p:spPr>
          <a:xfrm>
            <a:off x="-67945" y="17780"/>
            <a:ext cx="5836285" cy="6822440"/>
          </a:xfrm>
          <a:prstGeom prst="rect">
            <a:avLst/>
          </a:prstGeom>
        </p:spPr>
      </p:pic>
      <p:sp>
        <p:nvSpPr>
          <p:cNvPr id="100" name="文本框 99"/>
          <p:cNvSpPr txBox="1"/>
          <p:nvPr/>
        </p:nvSpPr>
        <p:spPr>
          <a:xfrm>
            <a:off x="6353810" y="2275205"/>
            <a:ext cx="5354320" cy="4410710"/>
          </a:xfrm>
          <a:prstGeom prst="rect">
            <a:avLst/>
          </a:prstGeom>
          <a:noFill/>
          <a:ln w="9525">
            <a:noFill/>
          </a:ln>
        </p:spPr>
        <p:txBody>
          <a:bodyPr wrap="square">
            <a:spAutoFit/>
          </a:bodyPr>
          <a:lstStyle/>
          <a:p>
            <a:pPr indent="0" algn="ctr">
              <a:lnSpc>
                <a:spcPct val="130000"/>
              </a:lnSpc>
            </a:pPr>
            <a:r>
              <a:rPr sz="5400" b="1">
                <a:solidFill>
                  <a:srgbClr val="FF0000"/>
                </a:solidFill>
                <a:ea typeface="新宋体" panose="02010609030101010101" charset="-122"/>
                <a:cs typeface="新宋体" panose="02010609030101010101" charset="-122"/>
              </a:rPr>
              <a:t>资产阶级</a:t>
            </a:r>
          </a:p>
          <a:p>
            <a:pPr indent="0" algn="ctr">
              <a:lnSpc>
                <a:spcPct val="130000"/>
              </a:lnSpc>
            </a:pPr>
            <a:r>
              <a:rPr sz="5400" b="1">
                <a:solidFill>
                  <a:srgbClr val="FF0000"/>
                </a:solidFill>
                <a:ea typeface="新宋体" panose="02010609030101010101" charset="-122"/>
                <a:cs typeface="新宋体" panose="02010609030101010101" charset="-122"/>
              </a:rPr>
              <a:t>和</a:t>
            </a:r>
          </a:p>
          <a:p>
            <a:pPr indent="0" algn="ctr">
              <a:lnSpc>
                <a:spcPct val="130000"/>
              </a:lnSpc>
            </a:pPr>
            <a:r>
              <a:rPr sz="5400" b="1">
                <a:solidFill>
                  <a:srgbClr val="FF0000"/>
                </a:solidFill>
                <a:ea typeface="新宋体" panose="02010609030101010101" charset="-122"/>
                <a:cs typeface="新宋体" panose="02010609030101010101" charset="-122"/>
              </a:rPr>
              <a:t>无产阶级</a:t>
            </a:r>
          </a:p>
          <a:p>
            <a:pPr indent="0" algn="ctr">
              <a:lnSpc>
                <a:spcPct val="130000"/>
              </a:lnSpc>
            </a:pPr>
            <a:r>
              <a:rPr sz="5400" b="1">
                <a:solidFill>
                  <a:srgbClr val="FF0000"/>
                </a:solidFill>
                <a:ea typeface="新宋体" panose="02010609030101010101" charset="-122"/>
                <a:cs typeface="新宋体" panose="02010609030101010101" charset="-122"/>
              </a:rPr>
              <a:t>的矛盾</a:t>
            </a:r>
          </a:p>
        </p:txBody>
      </p:sp>
      <p:sp>
        <p:nvSpPr>
          <p:cNvPr id="2" name="文本框 1"/>
          <p:cNvSpPr txBox="1"/>
          <p:nvPr/>
        </p:nvSpPr>
        <p:spPr>
          <a:xfrm>
            <a:off x="5946140" y="861060"/>
            <a:ext cx="5761990" cy="1272540"/>
          </a:xfrm>
          <a:prstGeom prst="rect">
            <a:avLst/>
          </a:prstGeom>
          <a:noFill/>
        </p:spPr>
        <p:txBody>
          <a:bodyPr wrap="square" rtlCol="0" anchor="t">
            <a:spAutoFit/>
          </a:bodyPr>
          <a:lstStyle/>
          <a:p>
            <a:pPr>
              <a:lnSpc>
                <a:spcPct val="120000"/>
              </a:lnSpc>
            </a:pPr>
            <a:r>
              <a:rPr lang="en-US" sz="3200" b="1">
                <a:solidFill>
                  <a:schemeClr val="tx1"/>
                </a:solidFill>
                <a:ea typeface="新宋体" panose="02010609030101010101" charset="-122"/>
                <a:cs typeface="新宋体" panose="02010609030101010101" charset="-122"/>
                <a:sym typeface="+mn-ea"/>
              </a:rPr>
              <a:t>         </a:t>
            </a:r>
            <a:r>
              <a:rPr sz="3200" b="1">
                <a:solidFill>
                  <a:schemeClr val="tx1"/>
                </a:solidFill>
                <a:ea typeface="新宋体" panose="02010609030101010101" charset="-122"/>
                <a:cs typeface="新宋体" panose="02010609030101010101" charset="-122"/>
                <a:sym typeface="+mn-ea"/>
              </a:rPr>
              <a:t>资本主义</a:t>
            </a:r>
            <a:r>
              <a:rPr lang="zh-CN" sz="3200" b="1">
                <a:solidFill>
                  <a:schemeClr val="tx1"/>
                </a:solidFill>
                <a:ea typeface="新宋体" panose="02010609030101010101" charset="-122"/>
                <a:cs typeface="新宋体" panose="02010609030101010101" charset="-122"/>
                <a:sym typeface="+mn-ea"/>
              </a:rPr>
              <a:t>社会的基本矛盾在</a:t>
            </a:r>
            <a:r>
              <a:rPr lang="zh-CN" sz="3200" b="1">
                <a:solidFill>
                  <a:srgbClr val="FF0000"/>
                </a:solidFill>
                <a:ea typeface="新宋体" panose="02010609030101010101" charset="-122"/>
                <a:cs typeface="新宋体" panose="02010609030101010101" charset="-122"/>
                <a:sym typeface="+mn-ea"/>
              </a:rPr>
              <a:t>阶级关系</a:t>
            </a:r>
            <a:r>
              <a:rPr lang="zh-CN" sz="3200" b="1">
                <a:solidFill>
                  <a:schemeClr val="tx1"/>
                </a:solidFill>
                <a:ea typeface="新宋体" panose="02010609030101010101" charset="-122"/>
                <a:cs typeface="新宋体" panose="02010609030101010101" charset="-122"/>
                <a:sym typeface="+mn-ea"/>
              </a:rPr>
              <a:t>上表现为</a:t>
            </a:r>
            <a:endParaRPr lang="zh-CN" altLang="en-US" sz="3200" b="1">
              <a:solidFill>
                <a:schemeClr val="tx1"/>
              </a:solidFill>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4"/>
                                        </p:tgtEl>
                                        <p:attrNameLst>
                                          <p:attrName>style.visibility</p:attrName>
                                        </p:attrNameLst>
                                      </p:cBhvr>
                                      <p:to>
                                        <p:strVal val="visible"/>
                                      </p:to>
                                    </p:set>
                                    <p:animEffect transition="in" filter="wipe(left)">
                                      <p:cBhvr>
                                        <p:cTn id="7" dur="3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2000" fill="hold">
                                          <p:stCondLst>
                                            <p:cond delay="0"/>
                                          </p:stCondLst>
                                        </p:cTn>
                                        <p:tgtEl>
                                          <p:spTgt spid="2"/>
                                        </p:tgtEl>
                                        <p:attrNameLst>
                                          <p:attrName>style.visibility</p:attrName>
                                        </p:attrNameLst>
                                      </p:cBhvr>
                                      <p:to>
                                        <p:strVal val="visible"/>
                                      </p:to>
                                    </p:set>
                                    <p:animEffect transition="in" filter="wipe(left)">
                                      <p:cBhvr>
                                        <p:cTn id="12" dur="2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2000" fill="hold">
                                          <p:stCondLst>
                                            <p:cond delay="0"/>
                                          </p:stCondLst>
                                        </p:cTn>
                                        <p:tgtEl>
                                          <p:spTgt spid="100"/>
                                        </p:tgtEl>
                                        <p:attrNameLst>
                                          <p:attrName>style.visibility</p:attrName>
                                        </p:attrNameLst>
                                      </p:cBhvr>
                                      <p:to>
                                        <p:strVal val="visible"/>
                                      </p:to>
                                    </p:set>
                                    <p:animEffect transition="in" filter="wipe(left)">
                                      <p:cBhvr>
                                        <p:cTn id="17" dur="20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0" grpId="0"/>
      <p:bldP spid="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2147482471" descr="W020180429633841100575"/>
          <p:cNvPicPr>
            <a:picLocks noChangeAspect="1"/>
          </p:cNvPicPr>
          <p:nvPr/>
        </p:nvPicPr>
        <p:blipFill>
          <a:blip r:embed="rId2"/>
          <a:srcRect b="45422"/>
          <a:stretch>
            <a:fillRect/>
          </a:stretch>
        </p:blipFill>
        <p:spPr>
          <a:xfrm>
            <a:off x="-108585" y="2540"/>
            <a:ext cx="8870950" cy="6852285"/>
          </a:xfrm>
          <a:prstGeom prst="rect">
            <a:avLst/>
          </a:prstGeom>
          <a:noFill/>
          <a:ln w="9525">
            <a:noFill/>
          </a:ln>
        </p:spPr>
      </p:pic>
      <p:sp>
        <p:nvSpPr>
          <p:cNvPr id="7" name="文本框 6"/>
          <p:cNvSpPr txBox="1"/>
          <p:nvPr/>
        </p:nvSpPr>
        <p:spPr>
          <a:xfrm>
            <a:off x="9392285" y="63500"/>
            <a:ext cx="2807335" cy="6791325"/>
          </a:xfrm>
          <a:prstGeom prst="rect">
            <a:avLst/>
          </a:prstGeom>
          <a:noFill/>
        </p:spPr>
        <p:txBody>
          <a:bodyPr wrap="square" rtlCol="0" anchor="t">
            <a:spAutoFit/>
          </a:bodyPr>
          <a:lstStyle/>
          <a:p>
            <a:pPr>
              <a:lnSpc>
                <a:spcPct val="110000"/>
              </a:lnSpc>
            </a:pPr>
            <a:r>
              <a:rPr lang="zh-CN" altLang="en-US" sz="4400" b="1">
                <a:solidFill>
                  <a:srgbClr val="00B0F0"/>
                </a:solidFill>
                <a:latin typeface="站酷快乐体2016修订版" panose="02010600030101010101" charset="-122"/>
                <a:ea typeface="站酷快乐体2016修订版" panose="02010600030101010101" charset="-122"/>
                <a:sym typeface="+mn-ea"/>
              </a:rPr>
              <a:t>资产阶级所采取了各种缓和阶级矛盾的措施，这会让资本主义避免灭亡的命运吗？</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2000" fill="hold">
                                          <p:stCondLst>
                                            <p:cond delay="0"/>
                                          </p:stCondLst>
                                        </p:cTn>
                                        <p:tgtEl>
                                          <p:spTgt spid="7"/>
                                        </p:tgtEl>
                                        <p:attrNameLst>
                                          <p:attrName>style.visibility</p:attrName>
                                        </p:attrNameLst>
                                      </p:cBhvr>
                                      <p:to>
                                        <p:strVal val="visible"/>
                                      </p:to>
                                    </p:set>
                                    <p:animEffect transition="in" filter="wipe(left)">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2147482556" descr="image"/>
          <p:cNvPicPr>
            <a:picLocks noChangeAspect="1"/>
          </p:cNvPicPr>
          <p:nvPr/>
        </p:nvPicPr>
        <p:blipFill>
          <a:blip r:embed="rId2"/>
          <a:stretch>
            <a:fillRect/>
          </a:stretch>
        </p:blipFill>
        <p:spPr>
          <a:xfrm>
            <a:off x="6102350" y="187325"/>
            <a:ext cx="6028055" cy="6483350"/>
          </a:xfrm>
          <a:prstGeom prst="rect">
            <a:avLst/>
          </a:prstGeom>
          <a:noFill/>
          <a:ln w="9525">
            <a:noFill/>
          </a:ln>
        </p:spPr>
      </p:pic>
      <p:sp>
        <p:nvSpPr>
          <p:cNvPr id="5" name="文本框 4"/>
          <p:cNvSpPr txBox="1"/>
          <p:nvPr/>
        </p:nvSpPr>
        <p:spPr>
          <a:xfrm>
            <a:off x="155575" y="136525"/>
            <a:ext cx="5947410" cy="6585585"/>
          </a:xfrm>
          <a:prstGeom prst="rect">
            <a:avLst/>
          </a:prstGeom>
          <a:noFill/>
        </p:spPr>
        <p:txBody>
          <a:bodyPr wrap="square" rtlCol="0" anchor="t">
            <a:spAutoFit/>
          </a:bodyPr>
          <a:lstStyle/>
          <a:p>
            <a:pPr>
              <a:lnSpc>
                <a:spcPct val="110000"/>
              </a:lnSpc>
            </a:pPr>
            <a:r>
              <a:rPr lang="en-US" altLang="zh-CN" sz="3200" b="1">
                <a:latin typeface="新宋体" panose="02010609030101010101" charset="-122"/>
                <a:ea typeface="新宋体" panose="02010609030101010101" charset="-122"/>
                <a:sym typeface="+mn-ea"/>
              </a:rPr>
              <a:t>    </a:t>
            </a:r>
            <a:r>
              <a:rPr lang="zh-CN" altLang="en-US" sz="3200" b="1">
                <a:latin typeface="新宋体" panose="02010609030101010101" charset="-122"/>
                <a:ea typeface="新宋体" panose="02010609030101010101" charset="-122"/>
                <a:sym typeface="+mn-ea"/>
              </a:rPr>
              <a:t>资产阶级所采取的各种缓和阶级矛盾的措施，</a:t>
            </a:r>
            <a:r>
              <a:rPr lang="zh-CN" altLang="en-US" sz="3200" b="1">
                <a:solidFill>
                  <a:srgbClr val="FF0000"/>
                </a:solidFill>
                <a:latin typeface="新宋体" panose="02010609030101010101" charset="-122"/>
                <a:ea typeface="新宋体" panose="02010609030101010101" charset="-122"/>
                <a:sym typeface="+mn-ea"/>
              </a:rPr>
              <a:t>没有也不可能改变资本主义私有制及其剥削关系。</a:t>
            </a:r>
            <a:endParaRPr lang="zh-CN" altLang="en-US" sz="3200" b="1">
              <a:solidFill>
                <a:srgbClr val="FF0000"/>
              </a:solidFill>
              <a:latin typeface="新宋体" panose="02010609030101010101" charset="-122"/>
              <a:ea typeface="新宋体" panose="02010609030101010101" charset="-122"/>
            </a:endParaRPr>
          </a:p>
          <a:p>
            <a:pPr>
              <a:lnSpc>
                <a:spcPct val="110000"/>
              </a:lnSpc>
            </a:pPr>
            <a:r>
              <a:rPr sz="3200" b="1">
                <a:latin typeface="新宋体" panose="02010609030101010101" charset="-122"/>
                <a:ea typeface="新宋体" panose="02010609030101010101" charset="-122"/>
                <a:cs typeface="新宋体" panose="02010609030101010101" charset="-122"/>
                <a:sym typeface="+mn-ea"/>
              </a:rPr>
              <a:t>    </a:t>
            </a:r>
            <a:r>
              <a:rPr sz="3200" b="1">
                <a:solidFill>
                  <a:srgbClr val="FF0000"/>
                </a:solidFill>
                <a:latin typeface="新宋体" panose="02010609030101010101" charset="-122"/>
                <a:ea typeface="新宋体" panose="02010609030101010101" charset="-122"/>
                <a:cs typeface="新宋体" panose="02010609030101010101" charset="-122"/>
                <a:sym typeface="+mn-ea"/>
              </a:rPr>
              <a:t>资本主义基本矛盾</a:t>
            </a:r>
            <a:r>
              <a:rPr sz="3200" b="1">
                <a:latin typeface="新宋体" panose="02010609030101010101" charset="-122"/>
                <a:ea typeface="新宋体" panose="02010609030101010101" charset="-122"/>
                <a:cs typeface="新宋体" panose="02010609030101010101" charset="-122"/>
                <a:sym typeface="+mn-ea"/>
              </a:rPr>
              <a:t>是资本主义社会一切矛盾和冲突的</a:t>
            </a:r>
            <a:r>
              <a:rPr sz="3200" b="1">
                <a:solidFill>
                  <a:srgbClr val="FF0000"/>
                </a:solidFill>
                <a:latin typeface="新宋体" panose="02010609030101010101" charset="-122"/>
                <a:ea typeface="新宋体" panose="02010609030101010101" charset="-122"/>
                <a:cs typeface="新宋体" panose="02010609030101010101" charset="-122"/>
                <a:sym typeface="+mn-ea"/>
              </a:rPr>
              <a:t>总根源</a:t>
            </a:r>
            <a:r>
              <a:rPr lang="zh-CN" sz="3200" b="1">
                <a:solidFill>
                  <a:srgbClr val="FF0000"/>
                </a:solidFill>
                <a:latin typeface="新宋体" panose="02010609030101010101" charset="-122"/>
                <a:ea typeface="新宋体" panose="02010609030101010101" charset="-122"/>
                <a:cs typeface="新宋体" panose="02010609030101010101" charset="-122"/>
                <a:sym typeface="+mn-ea"/>
              </a:rPr>
              <a:t>。</a:t>
            </a:r>
            <a:r>
              <a:rPr sz="3200" b="1">
                <a:latin typeface="新宋体" panose="02010609030101010101" charset="-122"/>
                <a:ea typeface="新宋体" panose="02010609030101010101" charset="-122"/>
                <a:cs typeface="新宋体" panose="02010609030101010101" charset="-122"/>
                <a:sym typeface="+mn-ea"/>
              </a:rPr>
              <a:t>资本主义基本矛盾的发展，贯穿于资本主义</a:t>
            </a:r>
            <a:r>
              <a:rPr lang="zh-CN" sz="3200" b="1">
                <a:latin typeface="新宋体" panose="02010609030101010101" charset="-122"/>
                <a:ea typeface="新宋体" panose="02010609030101010101" charset="-122"/>
                <a:cs typeface="新宋体" panose="02010609030101010101" charset="-122"/>
                <a:sym typeface="+mn-ea"/>
              </a:rPr>
              <a:t>社会</a:t>
            </a:r>
            <a:r>
              <a:rPr sz="3200" b="1">
                <a:latin typeface="新宋体" panose="02010609030101010101" charset="-122"/>
                <a:ea typeface="新宋体" panose="02010609030101010101" charset="-122"/>
                <a:cs typeface="新宋体" panose="02010609030101010101" charset="-122"/>
                <a:sym typeface="+mn-ea"/>
              </a:rPr>
              <a:t>的始终，</a:t>
            </a:r>
            <a:r>
              <a:rPr sz="3200" b="1">
                <a:solidFill>
                  <a:srgbClr val="FF0000"/>
                </a:solidFill>
                <a:latin typeface="新宋体" panose="02010609030101010101" charset="-122"/>
                <a:ea typeface="新宋体" panose="02010609030101010101" charset="-122"/>
                <a:cs typeface="新宋体" panose="02010609030101010101" charset="-122"/>
                <a:sym typeface="+mn-ea"/>
              </a:rPr>
              <a:t>决定着资本主义的命运</a:t>
            </a:r>
            <a:r>
              <a:rPr sz="3200" b="1">
                <a:latin typeface="新宋体" panose="02010609030101010101" charset="-122"/>
                <a:ea typeface="新宋体" panose="02010609030101010101" charset="-122"/>
                <a:cs typeface="新宋体" panose="02010609030101010101" charset="-122"/>
                <a:sym typeface="+mn-ea"/>
              </a:rPr>
              <a:t>。  </a:t>
            </a:r>
          </a:p>
          <a:p>
            <a:pPr>
              <a:lnSpc>
                <a:spcPct val="110000"/>
              </a:lnSpc>
            </a:pPr>
            <a:r>
              <a:rPr sz="3200" b="1">
                <a:latin typeface="新宋体" panose="02010609030101010101" charset="-122"/>
                <a:ea typeface="新宋体" panose="02010609030101010101" charset="-122"/>
                <a:cs typeface="新宋体" panose="02010609030101010101" charset="-122"/>
                <a:sym typeface="+mn-ea"/>
              </a:rPr>
              <a:t>    </a:t>
            </a:r>
            <a:r>
              <a:rPr lang="zh-CN" sz="3200" b="1">
                <a:solidFill>
                  <a:srgbClr val="FF0000"/>
                </a:solidFill>
                <a:latin typeface="新宋体" panose="02010609030101010101" charset="-122"/>
                <a:ea typeface="新宋体" panose="02010609030101010101" charset="-122"/>
                <a:cs typeface="新宋体" panose="02010609030101010101" charset="-122"/>
                <a:sym typeface="+mn-ea"/>
              </a:rPr>
              <a:t>资本主义终究要被社会主义取代</a:t>
            </a:r>
            <a:r>
              <a:rPr lang="zh-CN" sz="3200" b="1">
                <a:latin typeface="新宋体" panose="02010609030101010101" charset="-122"/>
                <a:ea typeface="新宋体" panose="02010609030101010101" charset="-122"/>
                <a:cs typeface="新宋体" panose="02010609030101010101" charset="-122"/>
                <a:sym typeface="+mn-ea"/>
              </a:rPr>
              <a:t>，虽然这是一个漫长的过程，但这</a:t>
            </a:r>
            <a:r>
              <a:rPr lang="zh-CN" sz="3200" b="1">
                <a:solidFill>
                  <a:schemeClr val="tx1"/>
                </a:solidFill>
                <a:latin typeface="新宋体" panose="02010609030101010101" charset="-122"/>
                <a:ea typeface="新宋体" panose="02010609030101010101" charset="-122"/>
                <a:cs typeface="新宋体" panose="02010609030101010101" charset="-122"/>
                <a:sym typeface="+mn-ea"/>
              </a:rPr>
              <a:t>是</a:t>
            </a:r>
            <a:r>
              <a:rPr lang="zh-CN" sz="3200" b="1">
                <a:latin typeface="新宋体" panose="02010609030101010101" charset="-122"/>
                <a:ea typeface="新宋体" panose="02010609030101010101" charset="-122"/>
                <a:cs typeface="新宋体" panose="02010609030101010101" charset="-122"/>
                <a:sym typeface="+mn-ea"/>
              </a:rPr>
              <a:t>历史发展的</a:t>
            </a:r>
            <a:r>
              <a:rPr lang="zh-CN" sz="3200" b="1">
                <a:solidFill>
                  <a:srgbClr val="FF0000"/>
                </a:solidFill>
                <a:latin typeface="新宋体" panose="02010609030101010101" charset="-122"/>
                <a:ea typeface="新宋体" panose="02010609030101010101" charset="-122"/>
                <a:cs typeface="新宋体" panose="02010609030101010101" charset="-122"/>
                <a:sym typeface="+mn-ea"/>
              </a:rPr>
              <a:t>必然趋势</a:t>
            </a:r>
            <a:endParaRPr lang="zh-CN" altLang="en-US" sz="32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5"/>
                                        </p:tgtEl>
                                        <p:attrNameLst>
                                          <p:attrName>style.visibility</p:attrName>
                                        </p:attrNameLst>
                                      </p:cBhvr>
                                      <p:to>
                                        <p:strVal val="visible"/>
                                      </p:to>
                                    </p:set>
                                    <p:animEffect transition="in" filter="wipe(left)">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728663" y="1810385"/>
            <a:ext cx="9498965" cy="922020"/>
          </a:xfrm>
          <a:prstGeom prst="rect">
            <a:avLst/>
          </a:prstGeom>
          <a:noFill/>
          <a:ln>
            <a:noFill/>
          </a:ln>
        </p:spPr>
        <p:txBody>
          <a:bodyPr wrap="none" rtlCol="0" anchor="t">
            <a:spAutoFit/>
          </a:bodyPr>
          <a:lstStyle/>
          <a:p>
            <a:pPr algn="ctr"/>
            <a:r>
              <a:rPr lang="en-US" altLang="zh-CN" sz="5400" b="1">
                <a:solidFill>
                  <a:schemeClr val="bg1"/>
                </a:solidFill>
                <a:effectLst/>
              </a:rPr>
              <a:t>1.</a:t>
            </a:r>
            <a:r>
              <a:rPr lang="zh-CN" altLang="en-US" sz="5400" b="1">
                <a:solidFill>
                  <a:schemeClr val="bg1"/>
                </a:solidFill>
                <a:effectLst/>
              </a:rPr>
              <a:t>人类漫长的童年</a:t>
            </a:r>
            <a:r>
              <a:rPr lang="en-US" altLang="zh-CN" sz="5400" b="1">
                <a:solidFill>
                  <a:schemeClr val="bg1"/>
                </a:solidFill>
                <a:effectLst/>
              </a:rPr>
              <a:t>——</a:t>
            </a:r>
            <a:r>
              <a:rPr lang="zh-CN" altLang="en-US" sz="5400" b="1">
                <a:solidFill>
                  <a:schemeClr val="bg1"/>
                </a:solidFill>
                <a:effectLst/>
              </a:rPr>
              <a:t>原始社会</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3000" fill="hold">
                                          <p:stCondLst>
                                            <p:cond delay="0"/>
                                          </p:stCondLst>
                                        </p:cTn>
                                        <p:tgtEl>
                                          <p:spTgt spid="3"/>
                                        </p:tgtEl>
                                        <p:attrNameLst>
                                          <p:attrName>style.visibility</p:attrName>
                                        </p:attrNameLst>
                                      </p:cBhvr>
                                      <p:to>
                                        <p:strVal val="visible"/>
                                      </p:to>
                                    </p:set>
                                    <p:animEffect transition="in" filter="wipe(left)">
                                      <p:cBhvr>
                                        <p:cTn id="7" dur="3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教师形象 (2)"/>
          <p:cNvPicPr>
            <a:picLocks noChangeAspect="1"/>
          </p:cNvPicPr>
          <p:nvPr/>
        </p:nvPicPr>
        <p:blipFill>
          <a:blip r:embed="rId2"/>
          <a:stretch>
            <a:fillRect/>
          </a:stretch>
        </p:blipFill>
        <p:spPr>
          <a:xfrm>
            <a:off x="64770" y="65405"/>
            <a:ext cx="4185285" cy="6741795"/>
          </a:xfrm>
          <a:prstGeom prst="rect">
            <a:avLst/>
          </a:prstGeom>
        </p:spPr>
      </p:pic>
      <p:sp>
        <p:nvSpPr>
          <p:cNvPr id="5" name="文本框 4"/>
          <p:cNvSpPr txBox="1"/>
          <p:nvPr/>
        </p:nvSpPr>
        <p:spPr>
          <a:xfrm>
            <a:off x="2751455" y="65405"/>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牛刀小试</a:t>
            </a:r>
          </a:p>
        </p:txBody>
      </p:sp>
      <p:sp>
        <p:nvSpPr>
          <p:cNvPr id="100" name="文本框 99"/>
          <p:cNvSpPr txBox="1"/>
          <p:nvPr/>
        </p:nvSpPr>
        <p:spPr>
          <a:xfrm>
            <a:off x="4250690" y="65405"/>
            <a:ext cx="7938770" cy="6808470"/>
          </a:xfrm>
          <a:prstGeom prst="rect">
            <a:avLst/>
          </a:prstGeom>
          <a:noFill/>
          <a:ln w="9525">
            <a:noFill/>
          </a:ln>
        </p:spPr>
        <p:txBody>
          <a:bodyPr wrap="square">
            <a:spAutoFit/>
          </a:bodyPr>
          <a:lstStyle/>
          <a:p>
            <a:pPr indent="0">
              <a:lnSpc>
                <a:spcPct val="130000"/>
              </a:lnSpc>
            </a:pPr>
            <a:r>
              <a:rPr lang="en-US" altLang="zh-CN" sz="2800" b="1">
                <a:latin typeface="新宋体" panose="02010609030101010101" charset="-122"/>
                <a:ea typeface="新宋体" panose="02010609030101010101" charset="-122"/>
                <a:cs typeface="新宋体" panose="02010609030101010101" charset="-122"/>
              </a:rPr>
              <a:t>1.</a:t>
            </a:r>
            <a:r>
              <a:rPr sz="2800" b="1">
                <a:latin typeface="新宋体" panose="02010609030101010101" charset="-122"/>
                <a:ea typeface="新宋体" panose="02010609030101010101" charset="-122"/>
                <a:cs typeface="新宋体" panose="02010609030101010101" charset="-122"/>
              </a:rPr>
              <a:t>人类社会由奴隶社会进入封建社会，铁制农具的广泛使用和牛耕的普遍推广，使农业发展到新水平。在农业发展的基础上，手工业、商业和城市也有较大的发展。这表明(      )</a:t>
            </a:r>
          </a:p>
          <a:p>
            <a:pPr indent="0">
              <a:lnSpc>
                <a:spcPct val="130000"/>
              </a:lnSpc>
            </a:pPr>
            <a:r>
              <a:rPr sz="2800" b="1">
                <a:latin typeface="新宋体" panose="02010609030101010101" charset="-122"/>
                <a:ea typeface="新宋体" panose="02010609030101010101" charset="-122"/>
                <a:cs typeface="新宋体" panose="02010609030101010101" charset="-122"/>
              </a:rPr>
              <a:t>①封建社会生产力的发展跨上了一个新台阶</a:t>
            </a:r>
          </a:p>
          <a:p>
            <a:pPr indent="0">
              <a:lnSpc>
                <a:spcPct val="130000"/>
              </a:lnSpc>
            </a:pPr>
            <a:r>
              <a:rPr sz="2800" b="1">
                <a:latin typeface="新宋体" panose="02010609030101010101" charset="-122"/>
                <a:ea typeface="新宋体" panose="02010609030101010101" charset="-122"/>
                <a:cs typeface="新宋体" panose="02010609030101010101" charset="-122"/>
              </a:rPr>
              <a:t>②封建社会的生产关系代替奴隶社会生产关系促进了生产力的发展</a:t>
            </a:r>
          </a:p>
          <a:p>
            <a:pPr indent="0">
              <a:lnSpc>
                <a:spcPct val="130000"/>
              </a:lnSpc>
            </a:pPr>
            <a:r>
              <a:rPr sz="2800" b="1">
                <a:latin typeface="新宋体" panose="02010609030101010101" charset="-122"/>
                <a:ea typeface="新宋体" panose="02010609030101010101" charset="-122"/>
                <a:cs typeface="新宋体" panose="02010609030101010101" charset="-122"/>
              </a:rPr>
              <a:t>③封建社会的农民比奴隶社会的奴隶的处境有所改善</a:t>
            </a:r>
          </a:p>
          <a:p>
            <a:pPr indent="0">
              <a:lnSpc>
                <a:spcPct val="130000"/>
              </a:lnSpc>
            </a:pPr>
            <a:r>
              <a:rPr sz="2800" b="1">
                <a:latin typeface="新宋体" panose="02010609030101010101" charset="-122"/>
                <a:ea typeface="新宋体" panose="02010609030101010101" charset="-122"/>
                <a:cs typeface="新宋体" panose="02010609030101010101" charset="-122"/>
              </a:rPr>
              <a:t>④当时封建社会的生产关系决定社会生产力的发展</a:t>
            </a:r>
          </a:p>
          <a:p>
            <a:pPr indent="0">
              <a:lnSpc>
                <a:spcPct val="130000"/>
              </a:lnSpc>
            </a:pPr>
            <a:r>
              <a:rPr sz="2800" b="1">
                <a:latin typeface="新宋体" panose="02010609030101010101" charset="-122"/>
                <a:ea typeface="新宋体" panose="02010609030101010101" charset="-122"/>
                <a:cs typeface="新宋体" panose="02010609030101010101" charset="-122"/>
              </a:rPr>
              <a:t>A. ②④   B. ②③    C. ③④  D. ①②  </a:t>
            </a:r>
          </a:p>
        </p:txBody>
      </p:sp>
      <p:sp>
        <p:nvSpPr>
          <p:cNvPr id="2" name="文本框 1"/>
          <p:cNvSpPr txBox="1"/>
          <p:nvPr/>
        </p:nvSpPr>
        <p:spPr>
          <a:xfrm>
            <a:off x="9453880" y="6269990"/>
            <a:ext cx="1616710" cy="521970"/>
          </a:xfrm>
          <a:prstGeom prst="rect">
            <a:avLst/>
          </a:prstGeom>
          <a:noFill/>
        </p:spPr>
        <p:txBody>
          <a:bodyPr wrap="none" rtlCol="0" anchor="t">
            <a:spAutoFit/>
          </a:bodyPr>
          <a:lstStyle/>
          <a:p>
            <a:r>
              <a:rPr sz="2800" b="1">
                <a:solidFill>
                  <a:srgbClr val="FF0000"/>
                </a:solidFill>
                <a:latin typeface="新宋体" panose="02010609030101010101" charset="-122"/>
                <a:ea typeface="新宋体" panose="02010609030101010101" charset="-122"/>
                <a:cs typeface="新宋体" panose="02010609030101010101" charset="-122"/>
                <a:sym typeface="+mn-ea"/>
              </a:rPr>
              <a:t> D. ①②  </a:t>
            </a:r>
            <a:endParaRPr lang="zh-CN" altLang="en-US" sz="28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100"/>
                                        </p:tgtEl>
                                        <p:attrNameLst>
                                          <p:attrName>style.visibility</p:attrName>
                                        </p:attrNameLst>
                                      </p:cBhvr>
                                      <p:to>
                                        <p:strVal val="visible"/>
                                      </p:to>
                                    </p:set>
                                    <p:animEffect transition="in" filter="wipe(left)">
                                      <p:cBhvr>
                                        <p:cTn id="7" dur="2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 calcmode="lin" valueType="num">
                                      <p:cBhvr>
                                        <p:cTn id="12" dur="1000" fill="hold"/>
                                        <p:tgtEl>
                                          <p:spTgt spid="2">
                                            <p:txEl>
                                              <p:pRg st="0" end="0"/>
                                            </p:txEl>
                                          </p:spTgt>
                                        </p:tgtEl>
                                        <p:attrNameLst>
                                          <p:attrName>ppt_w</p:attrName>
                                        </p:attrNameLst>
                                      </p:cBhvr>
                                      <p:tavLst>
                                        <p:tav tm="0">
                                          <p:val>
                                            <p:strVal val="#ppt_w*0.70"/>
                                          </p:val>
                                        </p:tav>
                                        <p:tav tm="100000">
                                          <p:val>
                                            <p:strVal val="#ppt_w"/>
                                          </p:val>
                                        </p:tav>
                                      </p:tavLst>
                                    </p:anim>
                                    <p:anim calcmode="lin" valueType="num">
                                      <p:cBhvr>
                                        <p:cTn id="13" dur="1000" fill="hold"/>
                                        <p:tgtEl>
                                          <p:spTgt spid="2">
                                            <p:txEl>
                                              <p:pRg st="0" end="0"/>
                                            </p:txEl>
                                          </p:spTgt>
                                        </p:tgtEl>
                                        <p:attrNameLst>
                                          <p:attrName>ppt_h</p:attrName>
                                        </p:attrNameLst>
                                      </p:cBhvr>
                                      <p:tavLst>
                                        <p:tav tm="0">
                                          <p:val>
                                            <p:strVal val="#ppt_h"/>
                                          </p:val>
                                        </p:tav>
                                        <p:tav tm="100000">
                                          <p:val>
                                            <p:strVal val="#ppt_h"/>
                                          </p:val>
                                        </p:tav>
                                      </p:tavLst>
                                    </p:anim>
                                    <p:animEffect transition="in" filter="fade">
                                      <p:cBhvr>
                                        <p:cTn id="14" dur="1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教师形象 (2)"/>
          <p:cNvPicPr>
            <a:picLocks noChangeAspect="1"/>
          </p:cNvPicPr>
          <p:nvPr/>
        </p:nvPicPr>
        <p:blipFill>
          <a:blip r:embed="rId2"/>
          <a:stretch>
            <a:fillRect/>
          </a:stretch>
        </p:blipFill>
        <p:spPr>
          <a:xfrm>
            <a:off x="64770" y="65405"/>
            <a:ext cx="4185285" cy="6741795"/>
          </a:xfrm>
          <a:prstGeom prst="rect">
            <a:avLst/>
          </a:prstGeom>
        </p:spPr>
      </p:pic>
      <p:sp>
        <p:nvSpPr>
          <p:cNvPr id="5" name="文本框 4"/>
          <p:cNvSpPr txBox="1"/>
          <p:nvPr/>
        </p:nvSpPr>
        <p:spPr>
          <a:xfrm>
            <a:off x="2751455" y="65405"/>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牛刀小试</a:t>
            </a:r>
          </a:p>
        </p:txBody>
      </p:sp>
      <p:sp>
        <p:nvSpPr>
          <p:cNvPr id="100" name="文本框 99"/>
          <p:cNvSpPr txBox="1"/>
          <p:nvPr/>
        </p:nvSpPr>
        <p:spPr>
          <a:xfrm>
            <a:off x="4050665" y="104140"/>
            <a:ext cx="8091805" cy="6739255"/>
          </a:xfrm>
          <a:prstGeom prst="rect">
            <a:avLst/>
          </a:prstGeom>
          <a:noFill/>
          <a:ln w="9525">
            <a:noFill/>
          </a:ln>
        </p:spPr>
        <p:txBody>
          <a:bodyPr wrap="square">
            <a:spAutoFit/>
          </a:bodyPr>
          <a:lstStyle/>
          <a:p>
            <a:pPr indent="0">
              <a:lnSpc>
                <a:spcPct val="150000"/>
              </a:lnSpc>
            </a:pPr>
            <a:r>
              <a:rPr lang="en-US" altLang="zh-CN" sz="3200" b="1">
                <a:latin typeface="新宋体" panose="02010609030101010101" charset="-122"/>
                <a:ea typeface="新宋体" panose="02010609030101010101" charset="-122"/>
                <a:cs typeface="新宋体" panose="02010609030101010101" charset="-122"/>
              </a:rPr>
              <a:t>2.</a:t>
            </a:r>
            <a:r>
              <a:rPr sz="3200" b="1">
                <a:latin typeface="新宋体" panose="02010609030101010101" charset="-122"/>
                <a:ea typeface="新宋体" panose="02010609030101010101" charset="-122"/>
                <a:cs typeface="新宋体" panose="02010609030101010101" charset="-122"/>
              </a:rPr>
              <a:t>在封建社会里，由于地主阶级的残酷剥削和压迫，激起农民的反抗斗争，经常暴发农民起义和农民战争，但最终都失败了。失败的原因是(      )</a:t>
            </a:r>
          </a:p>
          <a:p>
            <a:pPr indent="0">
              <a:lnSpc>
                <a:spcPct val="150000"/>
              </a:lnSpc>
            </a:pPr>
            <a:r>
              <a:rPr sz="3200" b="1">
                <a:latin typeface="新宋体" panose="02010609030101010101" charset="-122"/>
                <a:ea typeface="新宋体" panose="02010609030101010101" charset="-122"/>
                <a:cs typeface="新宋体" panose="02010609030101010101" charset="-122"/>
              </a:rPr>
              <a:t>A.农民起义没有优秀的领导者</a:t>
            </a:r>
          </a:p>
          <a:p>
            <a:pPr indent="0">
              <a:lnSpc>
                <a:spcPct val="150000"/>
              </a:lnSpc>
            </a:pPr>
            <a:r>
              <a:rPr sz="3200" b="1">
                <a:latin typeface="新宋体" panose="02010609030101010101" charset="-122"/>
                <a:ea typeface="新宋体" panose="02010609030101010101" charset="-122"/>
                <a:cs typeface="新宋体" panose="02010609030101010101" charset="-122"/>
              </a:rPr>
              <a:t>B.农民起义军缺乏组织性和纪律性</a:t>
            </a:r>
          </a:p>
          <a:p>
            <a:pPr indent="0">
              <a:lnSpc>
                <a:spcPct val="150000"/>
              </a:lnSpc>
            </a:pPr>
            <a:r>
              <a:rPr sz="3200" b="1">
                <a:latin typeface="新宋体" panose="02010609030101010101" charset="-122"/>
                <a:ea typeface="新宋体" panose="02010609030101010101" charset="-122"/>
                <a:cs typeface="新宋体" panose="02010609030101010101" charset="-122"/>
              </a:rPr>
              <a:t>C.农民是小生产者，他们不可能建立一种比封建制更进步的社会制度</a:t>
            </a:r>
          </a:p>
          <a:p>
            <a:pPr indent="0">
              <a:lnSpc>
                <a:spcPct val="150000"/>
              </a:lnSpc>
            </a:pPr>
            <a:r>
              <a:rPr sz="3200" b="1">
                <a:latin typeface="新宋体" panose="02010609030101010101" charset="-122"/>
                <a:ea typeface="新宋体" panose="02010609030101010101" charset="-122"/>
                <a:cs typeface="新宋体" panose="02010609030101010101" charset="-122"/>
              </a:rPr>
              <a:t>D.农民没有什么科学文化知识，思想落后</a:t>
            </a:r>
          </a:p>
        </p:txBody>
      </p:sp>
      <p:sp>
        <p:nvSpPr>
          <p:cNvPr id="2" name="文本框 1"/>
          <p:cNvSpPr txBox="1"/>
          <p:nvPr/>
        </p:nvSpPr>
        <p:spPr>
          <a:xfrm>
            <a:off x="4050665" y="4498340"/>
            <a:ext cx="7985760" cy="1568450"/>
          </a:xfrm>
          <a:prstGeom prst="rect">
            <a:avLst/>
          </a:prstGeom>
          <a:noFill/>
        </p:spPr>
        <p:txBody>
          <a:bodyPr wrap="square" rtlCol="0" anchor="t">
            <a:spAutoFit/>
          </a:bodyPr>
          <a:lstStyle/>
          <a:p>
            <a:pPr>
              <a:lnSpc>
                <a:spcPct val="150000"/>
              </a:lnSpc>
            </a:pPr>
            <a:r>
              <a:rPr sz="3200" b="1">
                <a:solidFill>
                  <a:srgbClr val="FF0000"/>
                </a:solidFill>
                <a:latin typeface="新宋体" panose="02010609030101010101" charset="-122"/>
                <a:ea typeface="新宋体" panose="02010609030101010101" charset="-122"/>
                <a:cs typeface="新宋体" panose="02010609030101010101" charset="-122"/>
                <a:sym typeface="+mn-ea"/>
              </a:rPr>
              <a:t>C.农民是小生产者，他们不可能建立一种比封建制更进步的社会制度</a:t>
            </a:r>
            <a:endParaRPr lang="zh-CN" altLang="en-US" sz="32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100"/>
                                        </p:tgtEl>
                                        <p:attrNameLst>
                                          <p:attrName>style.visibility</p:attrName>
                                        </p:attrNameLst>
                                      </p:cBhvr>
                                      <p:to>
                                        <p:strVal val="visible"/>
                                      </p:to>
                                    </p:set>
                                    <p:animEffect transition="in" filter="wipe(left)">
                                      <p:cBhvr>
                                        <p:cTn id="7" dur="2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strVal val="#ppt_w*0.70"/>
                                          </p:val>
                                        </p:tav>
                                        <p:tav tm="100000">
                                          <p:val>
                                            <p:strVal val="#ppt_w"/>
                                          </p:val>
                                        </p:tav>
                                      </p:tavLst>
                                    </p:anim>
                                    <p:anim calcmode="lin" valueType="num">
                                      <p:cBhvr>
                                        <p:cTn id="13" dur="1000" fill="hold"/>
                                        <p:tgtEl>
                                          <p:spTgt spid="2"/>
                                        </p:tgtEl>
                                        <p:attrNameLst>
                                          <p:attrName>ppt_h</p:attrName>
                                        </p:attrNameLst>
                                      </p:cBhvr>
                                      <p:tavLst>
                                        <p:tav tm="0">
                                          <p:val>
                                            <p:strVal val="#ppt_h"/>
                                          </p:val>
                                        </p:tav>
                                        <p:tav tm="100000">
                                          <p:val>
                                            <p:strVal val="#ppt_h"/>
                                          </p:val>
                                        </p:tav>
                                      </p:tavLst>
                                    </p:anim>
                                    <p:animEffect transition="in" filter="fade">
                                      <p:cBhvr>
                                        <p:cTn id="1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P spid="2"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教师形象 (2)"/>
          <p:cNvPicPr>
            <a:picLocks noChangeAspect="1"/>
          </p:cNvPicPr>
          <p:nvPr/>
        </p:nvPicPr>
        <p:blipFill>
          <a:blip r:embed="rId2"/>
          <a:stretch>
            <a:fillRect/>
          </a:stretch>
        </p:blipFill>
        <p:spPr>
          <a:xfrm>
            <a:off x="64770" y="65405"/>
            <a:ext cx="4185285" cy="6741795"/>
          </a:xfrm>
          <a:prstGeom prst="rect">
            <a:avLst/>
          </a:prstGeom>
        </p:spPr>
      </p:pic>
      <p:sp>
        <p:nvSpPr>
          <p:cNvPr id="5" name="文本框 4"/>
          <p:cNvSpPr txBox="1"/>
          <p:nvPr/>
        </p:nvSpPr>
        <p:spPr>
          <a:xfrm>
            <a:off x="2751455" y="65405"/>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牛刀小试</a:t>
            </a:r>
          </a:p>
        </p:txBody>
      </p:sp>
      <p:sp>
        <p:nvSpPr>
          <p:cNvPr id="100" name="文本框 99"/>
          <p:cNvSpPr txBox="1"/>
          <p:nvPr/>
        </p:nvSpPr>
        <p:spPr>
          <a:xfrm>
            <a:off x="4250055" y="243205"/>
            <a:ext cx="7520305" cy="6294755"/>
          </a:xfrm>
          <a:prstGeom prst="rect">
            <a:avLst/>
          </a:prstGeom>
          <a:noFill/>
          <a:ln w="9525">
            <a:noFill/>
          </a:ln>
        </p:spPr>
        <p:txBody>
          <a:bodyPr wrap="square">
            <a:spAutoFit/>
          </a:bodyPr>
          <a:lstStyle/>
          <a:p>
            <a:pPr indent="0">
              <a:lnSpc>
                <a:spcPct val="140000"/>
              </a:lnSpc>
            </a:pPr>
            <a:r>
              <a:rPr lang="en-US" sz="3200" b="1">
                <a:latin typeface="新宋体" panose="02010609030101010101" charset="-122"/>
                <a:ea typeface="新宋体" panose="02010609030101010101" charset="-122"/>
                <a:cs typeface="新宋体" panose="02010609030101010101" charset="-122"/>
              </a:rPr>
              <a:t>3.</a:t>
            </a:r>
            <a:r>
              <a:rPr sz="3200" b="1">
                <a:latin typeface="新宋体" panose="02010609030101010101" charset="-122"/>
                <a:ea typeface="新宋体" panose="02010609030101010101" charset="-122"/>
                <a:cs typeface="新宋体" panose="02010609030101010101" charset="-122"/>
              </a:rPr>
              <a:t>在阶级社会里，剥削阶级都要靠剥削他人的劳动来发财致富，被剥削阶级要被迫为剥削阶级提供无偿劳动。就这一点来看，奴隶社会、封建社会和资本主义社会的共同点是（    ）</a:t>
            </a:r>
          </a:p>
          <a:p>
            <a:pPr indent="0">
              <a:lnSpc>
                <a:spcPct val="140000"/>
              </a:lnSpc>
            </a:pPr>
            <a:r>
              <a:rPr sz="3200" b="1">
                <a:latin typeface="新宋体" panose="02010609030101010101" charset="-122"/>
                <a:ea typeface="新宋体" panose="02010609030101010101" charset="-122"/>
                <a:cs typeface="新宋体" panose="02010609030101010101" charset="-122"/>
              </a:rPr>
              <a:t>A.剥削的基础相同      </a:t>
            </a:r>
          </a:p>
          <a:p>
            <a:pPr indent="0">
              <a:lnSpc>
                <a:spcPct val="140000"/>
              </a:lnSpc>
            </a:pPr>
            <a:r>
              <a:rPr sz="3200" b="1">
                <a:latin typeface="新宋体" panose="02010609030101010101" charset="-122"/>
                <a:ea typeface="新宋体" panose="02010609030101010101" charset="-122"/>
                <a:cs typeface="新宋体" panose="02010609030101010101" charset="-122"/>
              </a:rPr>
              <a:t>B.剥削的形式相同</a:t>
            </a:r>
          </a:p>
          <a:p>
            <a:pPr indent="0">
              <a:lnSpc>
                <a:spcPct val="140000"/>
              </a:lnSpc>
            </a:pPr>
            <a:r>
              <a:rPr sz="3200" b="1">
                <a:latin typeface="新宋体" panose="02010609030101010101" charset="-122"/>
                <a:ea typeface="新宋体" panose="02010609030101010101" charset="-122"/>
                <a:cs typeface="新宋体" panose="02010609030101010101" charset="-122"/>
              </a:rPr>
              <a:t>C.剥削的本质相同      </a:t>
            </a:r>
          </a:p>
          <a:p>
            <a:pPr indent="0">
              <a:lnSpc>
                <a:spcPct val="140000"/>
              </a:lnSpc>
            </a:pPr>
            <a:r>
              <a:rPr sz="3200" b="1">
                <a:latin typeface="新宋体" panose="02010609030101010101" charset="-122"/>
                <a:ea typeface="新宋体" panose="02010609030101010101" charset="-122"/>
                <a:cs typeface="新宋体" panose="02010609030101010101" charset="-122"/>
              </a:rPr>
              <a:t>D.剥削的程度相同</a:t>
            </a:r>
          </a:p>
        </p:txBody>
      </p:sp>
      <p:sp>
        <p:nvSpPr>
          <p:cNvPr id="2" name="文本框 1"/>
          <p:cNvSpPr txBox="1"/>
          <p:nvPr/>
        </p:nvSpPr>
        <p:spPr>
          <a:xfrm>
            <a:off x="4250055" y="5022215"/>
            <a:ext cx="3451225" cy="780415"/>
          </a:xfrm>
          <a:prstGeom prst="rect">
            <a:avLst/>
          </a:prstGeom>
          <a:noFill/>
        </p:spPr>
        <p:txBody>
          <a:bodyPr wrap="none" rtlCol="0" anchor="t">
            <a:spAutoFit/>
          </a:bodyPr>
          <a:lstStyle/>
          <a:p>
            <a:pPr>
              <a:lnSpc>
                <a:spcPct val="140000"/>
              </a:lnSpc>
            </a:pPr>
            <a:r>
              <a:rPr sz="3200" b="1">
                <a:solidFill>
                  <a:srgbClr val="FF0000"/>
                </a:solidFill>
                <a:latin typeface="新宋体" panose="02010609030101010101" charset="-122"/>
                <a:ea typeface="新宋体" panose="02010609030101010101" charset="-122"/>
                <a:cs typeface="新宋体" panose="02010609030101010101" charset="-122"/>
                <a:sym typeface="+mn-ea"/>
              </a:rPr>
              <a:t>C.剥削的本质相同   </a:t>
            </a:r>
            <a:endParaRPr lang="zh-CN" altLang="en-US" sz="32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100"/>
                                        </p:tgtEl>
                                        <p:attrNameLst>
                                          <p:attrName>style.visibility</p:attrName>
                                        </p:attrNameLst>
                                      </p:cBhvr>
                                      <p:to>
                                        <p:strVal val="visible"/>
                                      </p:to>
                                    </p:set>
                                    <p:animEffect transition="in" filter="wipe(left)">
                                      <p:cBhvr>
                                        <p:cTn id="7" dur="2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 calcmode="lin" valueType="num">
                                      <p:cBhvr>
                                        <p:cTn id="12" dur="1000" fill="hold"/>
                                        <p:tgtEl>
                                          <p:spTgt spid="2">
                                            <p:txEl>
                                              <p:pRg st="0" end="0"/>
                                            </p:txEl>
                                          </p:spTgt>
                                        </p:tgtEl>
                                        <p:attrNameLst>
                                          <p:attrName>ppt_w</p:attrName>
                                        </p:attrNameLst>
                                      </p:cBhvr>
                                      <p:tavLst>
                                        <p:tav tm="0">
                                          <p:val>
                                            <p:strVal val="#ppt_w*0.70"/>
                                          </p:val>
                                        </p:tav>
                                        <p:tav tm="100000">
                                          <p:val>
                                            <p:strVal val="#ppt_w"/>
                                          </p:val>
                                        </p:tav>
                                      </p:tavLst>
                                    </p:anim>
                                    <p:anim calcmode="lin" valueType="num">
                                      <p:cBhvr>
                                        <p:cTn id="13" dur="1000" fill="hold"/>
                                        <p:tgtEl>
                                          <p:spTgt spid="2">
                                            <p:txEl>
                                              <p:pRg st="0" end="0"/>
                                            </p:txEl>
                                          </p:spTgt>
                                        </p:tgtEl>
                                        <p:attrNameLst>
                                          <p:attrName>ppt_h</p:attrName>
                                        </p:attrNameLst>
                                      </p:cBhvr>
                                      <p:tavLst>
                                        <p:tav tm="0">
                                          <p:val>
                                            <p:strVal val="#ppt_h"/>
                                          </p:val>
                                        </p:tav>
                                        <p:tav tm="100000">
                                          <p:val>
                                            <p:strVal val="#ppt_h"/>
                                          </p:val>
                                        </p:tav>
                                      </p:tavLst>
                                    </p:anim>
                                    <p:animEffect transition="in" filter="fade">
                                      <p:cBhvr>
                                        <p:cTn id="14" dur="1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教师形象 (2)"/>
          <p:cNvPicPr>
            <a:picLocks noChangeAspect="1"/>
          </p:cNvPicPr>
          <p:nvPr/>
        </p:nvPicPr>
        <p:blipFill>
          <a:blip r:embed="rId2"/>
          <a:stretch>
            <a:fillRect/>
          </a:stretch>
        </p:blipFill>
        <p:spPr>
          <a:xfrm>
            <a:off x="64770" y="65405"/>
            <a:ext cx="4185285" cy="6741795"/>
          </a:xfrm>
          <a:prstGeom prst="rect">
            <a:avLst/>
          </a:prstGeom>
        </p:spPr>
      </p:pic>
      <p:sp>
        <p:nvSpPr>
          <p:cNvPr id="5" name="文本框 4"/>
          <p:cNvSpPr txBox="1"/>
          <p:nvPr/>
        </p:nvSpPr>
        <p:spPr>
          <a:xfrm>
            <a:off x="2751455" y="65405"/>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牛刀小试</a:t>
            </a:r>
          </a:p>
        </p:txBody>
      </p:sp>
      <p:sp>
        <p:nvSpPr>
          <p:cNvPr id="100" name="文本框 99"/>
          <p:cNvSpPr txBox="1"/>
          <p:nvPr/>
        </p:nvSpPr>
        <p:spPr>
          <a:xfrm>
            <a:off x="4050030" y="32385"/>
            <a:ext cx="8091805" cy="6808470"/>
          </a:xfrm>
          <a:prstGeom prst="rect">
            <a:avLst/>
          </a:prstGeom>
          <a:noFill/>
          <a:ln w="9525">
            <a:noFill/>
          </a:ln>
        </p:spPr>
        <p:txBody>
          <a:bodyPr wrap="square">
            <a:spAutoFit/>
          </a:bodyPr>
          <a:lstStyle/>
          <a:p>
            <a:pPr indent="0">
              <a:lnSpc>
                <a:spcPct val="130000"/>
              </a:lnSpc>
            </a:pPr>
            <a:r>
              <a:rPr lang="en-US" sz="2800" b="1">
                <a:latin typeface="新宋体" panose="02010609030101010101" charset="-122"/>
                <a:ea typeface="新宋体" panose="02010609030101010101" charset="-122"/>
                <a:cs typeface="新宋体" panose="02010609030101010101" charset="-122"/>
              </a:rPr>
              <a:t>4.</a:t>
            </a:r>
            <a:r>
              <a:rPr sz="2800" b="1">
                <a:latin typeface="新宋体" panose="02010609030101010101" charset="-122"/>
                <a:ea typeface="新宋体" panose="02010609030101010101" charset="-122"/>
                <a:cs typeface="新宋体" panose="02010609030101010101" charset="-122"/>
              </a:rPr>
              <a:t>1931年经济学家凯恩斯曾把上街购物的家庭主妇称作爱国者。他说:“现在我们所需要的，不是勒紧裤带过日子，而是一种发展扩张、积极活跃的精神状态，要多干一些实事，多买一些东西，多制造一些商品。”从经济学上看，凯恩斯的“消费爱国论”(      )</a:t>
            </a:r>
          </a:p>
          <a:p>
            <a:pPr indent="0">
              <a:lnSpc>
                <a:spcPct val="130000"/>
              </a:lnSpc>
            </a:pPr>
            <a:r>
              <a:rPr sz="2800" b="1">
                <a:latin typeface="新宋体" panose="02010609030101010101" charset="-122"/>
                <a:ea typeface="新宋体" panose="02010609030101010101" charset="-122"/>
                <a:cs typeface="新宋体" panose="02010609030101010101" charset="-122"/>
              </a:rPr>
              <a:t>①没有看到“过剩危机”是资本主义基本矛盾的必然结果  </a:t>
            </a:r>
          </a:p>
          <a:p>
            <a:pPr indent="0">
              <a:lnSpc>
                <a:spcPct val="130000"/>
              </a:lnSpc>
            </a:pPr>
            <a:r>
              <a:rPr sz="2800" b="1">
                <a:latin typeface="新宋体" panose="02010609030101010101" charset="-122"/>
                <a:ea typeface="新宋体" panose="02010609030101010101" charset="-122"/>
                <a:cs typeface="新宋体" panose="02010609030101010101" charset="-122"/>
              </a:rPr>
              <a:t>②表明消费是生产的动力  </a:t>
            </a:r>
          </a:p>
          <a:p>
            <a:pPr indent="0">
              <a:lnSpc>
                <a:spcPct val="130000"/>
              </a:lnSpc>
            </a:pPr>
            <a:r>
              <a:rPr sz="2800" b="1">
                <a:latin typeface="新宋体" panose="02010609030101010101" charset="-122"/>
                <a:ea typeface="新宋体" panose="02010609030101010101" charset="-122"/>
                <a:cs typeface="新宋体" panose="02010609030101010101" charset="-122"/>
              </a:rPr>
              <a:t>③没有看到消费归根结底取决于生产  </a:t>
            </a:r>
          </a:p>
          <a:p>
            <a:pPr indent="0">
              <a:lnSpc>
                <a:spcPct val="130000"/>
              </a:lnSpc>
            </a:pPr>
            <a:r>
              <a:rPr sz="2800" b="1">
                <a:latin typeface="新宋体" panose="02010609030101010101" charset="-122"/>
                <a:ea typeface="新宋体" panose="02010609030101010101" charset="-122"/>
                <a:cs typeface="新宋体" panose="02010609030101010101" charset="-122"/>
              </a:rPr>
              <a:t>④提倡超前消费，反对勤俭节约</a:t>
            </a:r>
          </a:p>
          <a:p>
            <a:pPr indent="0">
              <a:lnSpc>
                <a:spcPct val="130000"/>
              </a:lnSpc>
            </a:pPr>
            <a:r>
              <a:rPr sz="2800" b="1">
                <a:latin typeface="新宋体" panose="02010609030101010101" charset="-122"/>
                <a:ea typeface="新宋体" panose="02010609030101010101" charset="-122"/>
                <a:cs typeface="新宋体" panose="02010609030101010101" charset="-122"/>
              </a:rPr>
              <a:t>A</a:t>
            </a:r>
            <a:r>
              <a:rPr lang="en-US" sz="2800" b="1">
                <a:latin typeface="新宋体" panose="02010609030101010101" charset="-122"/>
                <a:ea typeface="新宋体" panose="02010609030101010101" charset="-122"/>
                <a:cs typeface="新宋体" panose="02010609030101010101" charset="-122"/>
              </a:rPr>
              <a:t>.</a:t>
            </a:r>
            <a:r>
              <a:rPr sz="2800" b="1">
                <a:latin typeface="新宋体" panose="02010609030101010101" charset="-122"/>
                <a:ea typeface="新宋体" panose="02010609030101010101" charset="-122"/>
                <a:cs typeface="新宋体" panose="02010609030101010101" charset="-122"/>
              </a:rPr>
              <a:t>①②    B</a:t>
            </a:r>
            <a:r>
              <a:rPr lang="en-US" sz="2800" b="1">
                <a:latin typeface="新宋体" panose="02010609030101010101" charset="-122"/>
                <a:ea typeface="新宋体" panose="02010609030101010101" charset="-122"/>
                <a:cs typeface="新宋体" panose="02010609030101010101" charset="-122"/>
              </a:rPr>
              <a:t>.</a:t>
            </a:r>
            <a:r>
              <a:rPr sz="2800" b="1">
                <a:latin typeface="新宋体" panose="02010609030101010101" charset="-122"/>
                <a:ea typeface="新宋体" panose="02010609030101010101" charset="-122"/>
                <a:cs typeface="新宋体" panose="02010609030101010101" charset="-122"/>
              </a:rPr>
              <a:t>①③    C</a:t>
            </a:r>
            <a:r>
              <a:rPr lang="en-US" sz="2800" b="1">
                <a:latin typeface="新宋体" panose="02010609030101010101" charset="-122"/>
                <a:ea typeface="新宋体" panose="02010609030101010101" charset="-122"/>
                <a:cs typeface="新宋体" panose="02010609030101010101" charset="-122"/>
              </a:rPr>
              <a:t>.</a:t>
            </a:r>
            <a:r>
              <a:rPr sz="2800" b="1">
                <a:latin typeface="新宋体" panose="02010609030101010101" charset="-122"/>
                <a:ea typeface="新宋体" panose="02010609030101010101" charset="-122"/>
                <a:cs typeface="新宋体" panose="02010609030101010101" charset="-122"/>
              </a:rPr>
              <a:t>②③    D</a:t>
            </a:r>
            <a:r>
              <a:rPr lang="en-US" sz="2800" b="1">
                <a:latin typeface="新宋体" panose="02010609030101010101" charset="-122"/>
                <a:ea typeface="新宋体" panose="02010609030101010101" charset="-122"/>
                <a:cs typeface="新宋体" panose="02010609030101010101" charset="-122"/>
              </a:rPr>
              <a:t>.</a:t>
            </a:r>
            <a:r>
              <a:rPr sz="2800" b="1">
                <a:latin typeface="新宋体" panose="02010609030101010101" charset="-122"/>
                <a:ea typeface="新宋体" panose="02010609030101010101" charset="-122"/>
                <a:cs typeface="新宋体" panose="02010609030101010101" charset="-122"/>
              </a:rPr>
              <a:t>①④</a:t>
            </a:r>
          </a:p>
        </p:txBody>
      </p:sp>
      <p:sp>
        <p:nvSpPr>
          <p:cNvPr id="2" name="文本框 1"/>
          <p:cNvSpPr txBox="1"/>
          <p:nvPr/>
        </p:nvSpPr>
        <p:spPr>
          <a:xfrm>
            <a:off x="4050030" y="6241415"/>
            <a:ext cx="1257300" cy="521970"/>
          </a:xfrm>
          <a:prstGeom prst="rect">
            <a:avLst/>
          </a:prstGeom>
          <a:noFill/>
        </p:spPr>
        <p:txBody>
          <a:bodyPr wrap="none" rtlCol="0" anchor="t">
            <a:spAutoFit/>
          </a:bodyPr>
          <a:lstStyle/>
          <a:p>
            <a:r>
              <a:rPr sz="2800" b="1">
                <a:solidFill>
                  <a:srgbClr val="FF0000"/>
                </a:solidFill>
                <a:latin typeface="新宋体" panose="02010609030101010101" charset="-122"/>
                <a:ea typeface="新宋体" panose="02010609030101010101" charset="-122"/>
                <a:cs typeface="新宋体" panose="02010609030101010101" charset="-122"/>
                <a:sym typeface="+mn-ea"/>
              </a:rPr>
              <a:t>A</a:t>
            </a:r>
            <a:r>
              <a:rPr lang="en-US" sz="2800" b="1">
                <a:solidFill>
                  <a:srgbClr val="FF0000"/>
                </a:solidFill>
                <a:latin typeface="新宋体" panose="02010609030101010101" charset="-122"/>
                <a:ea typeface="新宋体" panose="02010609030101010101" charset="-122"/>
                <a:cs typeface="新宋体" panose="02010609030101010101" charset="-122"/>
                <a:sym typeface="+mn-ea"/>
              </a:rPr>
              <a:t>.</a:t>
            </a:r>
            <a:r>
              <a:rPr sz="2800" b="1">
                <a:solidFill>
                  <a:srgbClr val="FF0000"/>
                </a:solidFill>
                <a:latin typeface="新宋体" panose="02010609030101010101" charset="-122"/>
                <a:ea typeface="新宋体" panose="02010609030101010101" charset="-122"/>
                <a:cs typeface="新宋体" panose="02010609030101010101" charset="-122"/>
                <a:sym typeface="+mn-ea"/>
              </a:rPr>
              <a:t>①② </a:t>
            </a:r>
            <a:endParaRPr lang="zh-CN" altLang="en-US" sz="28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100"/>
                                        </p:tgtEl>
                                        <p:attrNameLst>
                                          <p:attrName>style.visibility</p:attrName>
                                        </p:attrNameLst>
                                      </p:cBhvr>
                                      <p:to>
                                        <p:strVal val="visible"/>
                                      </p:to>
                                    </p:set>
                                    <p:animEffect transition="in" filter="wipe(left)">
                                      <p:cBhvr>
                                        <p:cTn id="7" dur="2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 calcmode="lin" valueType="num">
                                      <p:cBhvr>
                                        <p:cTn id="12" dur="1000" fill="hold"/>
                                        <p:tgtEl>
                                          <p:spTgt spid="2">
                                            <p:txEl>
                                              <p:pRg st="0" end="0"/>
                                            </p:txEl>
                                          </p:spTgt>
                                        </p:tgtEl>
                                        <p:attrNameLst>
                                          <p:attrName>ppt_w</p:attrName>
                                        </p:attrNameLst>
                                      </p:cBhvr>
                                      <p:tavLst>
                                        <p:tav tm="0">
                                          <p:val>
                                            <p:strVal val="#ppt_w*0.70"/>
                                          </p:val>
                                        </p:tav>
                                        <p:tav tm="100000">
                                          <p:val>
                                            <p:strVal val="#ppt_w"/>
                                          </p:val>
                                        </p:tav>
                                      </p:tavLst>
                                    </p:anim>
                                    <p:anim calcmode="lin" valueType="num">
                                      <p:cBhvr>
                                        <p:cTn id="13" dur="1000" fill="hold"/>
                                        <p:tgtEl>
                                          <p:spTgt spid="2">
                                            <p:txEl>
                                              <p:pRg st="0" end="0"/>
                                            </p:txEl>
                                          </p:spTgt>
                                        </p:tgtEl>
                                        <p:attrNameLst>
                                          <p:attrName>ppt_h</p:attrName>
                                        </p:attrNameLst>
                                      </p:cBhvr>
                                      <p:tavLst>
                                        <p:tav tm="0">
                                          <p:val>
                                            <p:strVal val="#ppt_h"/>
                                          </p:val>
                                        </p:tav>
                                        <p:tav tm="100000">
                                          <p:val>
                                            <p:strVal val="#ppt_h"/>
                                          </p:val>
                                        </p:tav>
                                      </p:tavLst>
                                    </p:anim>
                                    <p:animEffect transition="in" filter="fade">
                                      <p:cBhvr>
                                        <p:cTn id="14" dur="1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教师形象 (2)"/>
          <p:cNvPicPr>
            <a:picLocks noChangeAspect="1"/>
          </p:cNvPicPr>
          <p:nvPr/>
        </p:nvPicPr>
        <p:blipFill>
          <a:blip r:embed="rId2"/>
          <a:stretch>
            <a:fillRect/>
          </a:stretch>
        </p:blipFill>
        <p:spPr>
          <a:xfrm>
            <a:off x="64770" y="65405"/>
            <a:ext cx="4185285" cy="6741795"/>
          </a:xfrm>
          <a:prstGeom prst="rect">
            <a:avLst/>
          </a:prstGeom>
        </p:spPr>
      </p:pic>
      <p:sp>
        <p:nvSpPr>
          <p:cNvPr id="5" name="文本框 4"/>
          <p:cNvSpPr txBox="1"/>
          <p:nvPr/>
        </p:nvSpPr>
        <p:spPr>
          <a:xfrm>
            <a:off x="2751455" y="65405"/>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牛刀小试</a:t>
            </a:r>
          </a:p>
        </p:txBody>
      </p:sp>
      <p:sp>
        <p:nvSpPr>
          <p:cNvPr id="100" name="文本框 99"/>
          <p:cNvSpPr txBox="1"/>
          <p:nvPr/>
        </p:nvSpPr>
        <p:spPr>
          <a:xfrm>
            <a:off x="4250055" y="183515"/>
            <a:ext cx="7752080" cy="6490335"/>
          </a:xfrm>
          <a:prstGeom prst="rect">
            <a:avLst/>
          </a:prstGeom>
          <a:noFill/>
          <a:ln w="9525">
            <a:noFill/>
          </a:ln>
        </p:spPr>
        <p:txBody>
          <a:bodyPr wrap="square">
            <a:spAutoFit/>
          </a:bodyPr>
          <a:lstStyle/>
          <a:p>
            <a:pPr indent="0">
              <a:lnSpc>
                <a:spcPct val="130000"/>
              </a:lnSpc>
            </a:pPr>
            <a:r>
              <a:rPr lang="en-US" sz="3200" b="1">
                <a:latin typeface="新宋体" panose="02010609030101010101" charset="-122"/>
                <a:ea typeface="新宋体" panose="02010609030101010101" charset="-122"/>
                <a:cs typeface="新宋体" panose="02010609030101010101" charset="-122"/>
              </a:rPr>
              <a:t>5.</a:t>
            </a:r>
            <a:r>
              <a:rPr sz="3200" b="1">
                <a:latin typeface="新宋体" panose="02010609030101010101" charset="-122"/>
                <a:ea typeface="新宋体" panose="02010609030101010101" charset="-122"/>
                <a:cs typeface="新宋体" panose="02010609030101010101" charset="-122"/>
              </a:rPr>
              <a:t>马克思在《资本论》中指出：“吃穿好一些，待遇高一些，持有财产多一些，不会消除奴隶的从属关系和对他们的剥削，同样也不会消除雇佣工人的从属关系和对他们的剥削。”从根本上说这是因为（    ）</a:t>
            </a:r>
          </a:p>
          <a:p>
            <a:pPr indent="0">
              <a:lnSpc>
                <a:spcPct val="130000"/>
              </a:lnSpc>
            </a:pPr>
            <a:r>
              <a:rPr sz="3200" b="1">
                <a:latin typeface="新宋体" panose="02010609030101010101" charset="-122"/>
                <a:ea typeface="新宋体" panose="02010609030101010101" charset="-122"/>
                <a:cs typeface="新宋体" panose="02010609030101010101" charset="-122"/>
              </a:rPr>
              <a:t>A．工人被雇佣的地位没有改变</a:t>
            </a:r>
          </a:p>
          <a:p>
            <a:pPr indent="0">
              <a:lnSpc>
                <a:spcPct val="130000"/>
              </a:lnSpc>
            </a:pPr>
            <a:r>
              <a:rPr sz="3200" b="1">
                <a:latin typeface="新宋体" panose="02010609030101010101" charset="-122"/>
                <a:ea typeface="新宋体" panose="02010609030101010101" charset="-122"/>
                <a:cs typeface="新宋体" panose="02010609030101010101" charset="-122"/>
              </a:rPr>
              <a:t>B．生产资料的资本主义私有制没有改变</a:t>
            </a:r>
          </a:p>
          <a:p>
            <a:pPr indent="0">
              <a:lnSpc>
                <a:spcPct val="130000"/>
              </a:lnSpc>
            </a:pPr>
            <a:r>
              <a:rPr sz="3200" b="1">
                <a:latin typeface="新宋体" panose="02010609030101010101" charset="-122"/>
                <a:ea typeface="新宋体" panose="02010609030101010101" charset="-122"/>
                <a:cs typeface="新宋体" panose="02010609030101010101" charset="-122"/>
              </a:rPr>
              <a:t>C．无产阶级和资产阶级的矛盾依然存在</a:t>
            </a:r>
          </a:p>
          <a:p>
            <a:pPr indent="0">
              <a:lnSpc>
                <a:spcPct val="130000"/>
              </a:lnSpc>
            </a:pPr>
            <a:r>
              <a:rPr sz="3200" b="1">
                <a:latin typeface="新宋体" panose="02010609030101010101" charset="-122"/>
                <a:ea typeface="新宋体" panose="02010609030101010101" charset="-122"/>
                <a:cs typeface="新宋体" panose="02010609030101010101" charset="-122"/>
              </a:rPr>
              <a:t>D．工人阶级的生活待遇没有资本家高</a:t>
            </a:r>
          </a:p>
        </p:txBody>
      </p:sp>
      <p:sp>
        <p:nvSpPr>
          <p:cNvPr id="3" name="文本框 2"/>
          <p:cNvSpPr txBox="1"/>
          <p:nvPr/>
        </p:nvSpPr>
        <p:spPr>
          <a:xfrm>
            <a:off x="4250055" y="4627880"/>
            <a:ext cx="7329170" cy="730885"/>
          </a:xfrm>
          <a:prstGeom prst="rect">
            <a:avLst/>
          </a:prstGeom>
          <a:noFill/>
        </p:spPr>
        <p:txBody>
          <a:bodyPr wrap="none" rtlCol="0" anchor="t">
            <a:spAutoFit/>
          </a:bodyPr>
          <a:lstStyle/>
          <a:p>
            <a:pPr indent="0">
              <a:lnSpc>
                <a:spcPct val="130000"/>
              </a:lnSpc>
            </a:pPr>
            <a:r>
              <a:rPr sz="3200" b="1">
                <a:solidFill>
                  <a:srgbClr val="FF0000"/>
                </a:solidFill>
                <a:latin typeface="新宋体" panose="02010609030101010101" charset="-122"/>
                <a:ea typeface="新宋体" panose="02010609030101010101" charset="-122"/>
                <a:cs typeface="新宋体" panose="02010609030101010101" charset="-122"/>
                <a:sym typeface="+mn-ea"/>
              </a:rPr>
              <a:t>B．生产资料的资本主义私有制没有改变</a:t>
            </a:r>
            <a:endParaRPr lang="zh-CN" altLang="en-US" sz="3200" b="1">
              <a:solidFill>
                <a:srgbClr val="FF0000"/>
              </a:solidFill>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100"/>
                                        </p:tgtEl>
                                        <p:attrNameLst>
                                          <p:attrName>style.visibility</p:attrName>
                                        </p:attrNameLst>
                                      </p:cBhvr>
                                      <p:to>
                                        <p:strVal val="visible"/>
                                      </p:to>
                                    </p:set>
                                    <p:animEffect transition="in" filter="wipe(left)">
                                      <p:cBhvr>
                                        <p:cTn id="7" dur="2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1000" fill="hold"/>
                                        <p:tgtEl>
                                          <p:spTgt spid="3">
                                            <p:txEl>
                                              <p:pRg st="0" end="0"/>
                                            </p:txEl>
                                          </p:spTgt>
                                        </p:tgtEl>
                                        <p:attrNameLst>
                                          <p:attrName>ppt_w</p:attrName>
                                        </p:attrNameLst>
                                      </p:cBhvr>
                                      <p:tavLst>
                                        <p:tav tm="0">
                                          <p:val>
                                            <p:strVal val="#ppt_w*0.70"/>
                                          </p:val>
                                        </p:tav>
                                        <p:tav tm="100000">
                                          <p:val>
                                            <p:strVal val="#ppt_w"/>
                                          </p:val>
                                        </p:tav>
                                      </p:tavLst>
                                    </p:anim>
                                    <p:anim calcmode="lin" valueType="num">
                                      <p:cBhvr>
                                        <p:cTn id="13" dur="1000" fill="hold"/>
                                        <p:tgtEl>
                                          <p:spTgt spid="3">
                                            <p:txEl>
                                              <p:pRg st="0" end="0"/>
                                            </p:txEl>
                                          </p:spTgt>
                                        </p:tgtEl>
                                        <p:attrNameLst>
                                          <p:attrName>ppt_h</p:attrName>
                                        </p:attrNameLst>
                                      </p:cBhvr>
                                      <p:tavLst>
                                        <p:tav tm="0">
                                          <p:val>
                                            <p:strVal val="#ppt_h"/>
                                          </p:val>
                                        </p:tav>
                                        <p:tav tm="100000">
                                          <p:val>
                                            <p:strVal val="#ppt_h"/>
                                          </p:val>
                                        </p:tav>
                                      </p:tavLst>
                                    </p:anim>
                                    <p:animEffect transition="in" filter="fade">
                                      <p:cBhvr>
                                        <p:cTn id="14"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教师形象 (2)"/>
          <p:cNvPicPr>
            <a:picLocks noChangeAspect="1"/>
          </p:cNvPicPr>
          <p:nvPr/>
        </p:nvPicPr>
        <p:blipFill>
          <a:blip r:embed="rId2"/>
          <a:stretch>
            <a:fillRect/>
          </a:stretch>
        </p:blipFill>
        <p:spPr>
          <a:xfrm>
            <a:off x="64770" y="65405"/>
            <a:ext cx="4185285" cy="6741795"/>
          </a:xfrm>
          <a:prstGeom prst="rect">
            <a:avLst/>
          </a:prstGeom>
        </p:spPr>
      </p:pic>
      <p:sp>
        <p:nvSpPr>
          <p:cNvPr id="5" name="文本框 4"/>
          <p:cNvSpPr txBox="1"/>
          <p:nvPr/>
        </p:nvSpPr>
        <p:spPr>
          <a:xfrm>
            <a:off x="2751455" y="65405"/>
            <a:ext cx="1497965" cy="1322070"/>
          </a:xfrm>
          <a:prstGeom prst="rect">
            <a:avLst/>
          </a:prstGeom>
          <a:noFill/>
        </p:spPr>
        <p:txBody>
          <a:bodyPr wrap="square" rtlCol="0" anchor="t">
            <a:spAutoFit/>
          </a:bodyPr>
          <a:lstStyle/>
          <a:p>
            <a:r>
              <a:rPr lang="en-US" altLang="zh-CN" sz="4000" b="1">
                <a:solidFill>
                  <a:srgbClr val="00B0F0"/>
                </a:solidFill>
                <a:latin typeface="站酷快乐体2016修订版" panose="02010600030101010101" charset="-122"/>
                <a:ea typeface="站酷快乐体2016修订版" panose="02010600030101010101" charset="-122"/>
              </a:rPr>
              <a:t>Class</a:t>
            </a:r>
          </a:p>
          <a:p>
            <a:pPr algn="ctr"/>
            <a:r>
              <a:rPr lang="en-US" altLang="zh-CN" sz="4000" b="1">
                <a:solidFill>
                  <a:srgbClr val="00B0F0"/>
                </a:solidFill>
                <a:latin typeface="站酷快乐体2016修订版" panose="02010600030101010101" charset="-122"/>
                <a:ea typeface="站酷快乐体2016修订版" panose="02010600030101010101" charset="-122"/>
              </a:rPr>
              <a:t>over</a:t>
            </a:r>
          </a:p>
        </p:txBody>
      </p:sp>
      <p:sp>
        <p:nvSpPr>
          <p:cNvPr id="100" name="文本框 99"/>
          <p:cNvSpPr txBox="1"/>
          <p:nvPr/>
        </p:nvSpPr>
        <p:spPr>
          <a:xfrm>
            <a:off x="4342765" y="1233805"/>
            <a:ext cx="7752080" cy="3636010"/>
          </a:xfrm>
          <a:prstGeom prst="rect">
            <a:avLst/>
          </a:prstGeom>
          <a:noFill/>
          <a:ln w="9525">
            <a:noFill/>
          </a:ln>
        </p:spPr>
        <p:txBody>
          <a:bodyPr wrap="square">
            <a:spAutoFit/>
          </a:bodyPr>
          <a:lstStyle/>
          <a:p>
            <a:pPr algn="ctr">
              <a:lnSpc>
                <a:spcPct val="120000"/>
              </a:lnSpc>
            </a:pPr>
            <a:r>
              <a:rPr lang="zh-CN" altLang="en-US" sz="9600" b="1">
                <a:solidFill>
                  <a:srgbClr val="00B0F0"/>
                </a:solidFill>
                <a:effectLst/>
                <a:sym typeface="+mn-ea"/>
              </a:rPr>
              <a:t>谢谢观赏</a:t>
            </a:r>
            <a:endParaRPr lang="zh-CN" altLang="en-US" sz="9600" b="1">
              <a:solidFill>
                <a:srgbClr val="00B0F0"/>
              </a:solidFill>
              <a:effectLst/>
            </a:endParaRPr>
          </a:p>
          <a:p>
            <a:pPr algn="ctr">
              <a:lnSpc>
                <a:spcPct val="120000"/>
              </a:lnSpc>
            </a:pPr>
            <a:r>
              <a:rPr lang="en-US" altLang="zh-CN" sz="9600" b="1">
                <a:solidFill>
                  <a:srgbClr val="00B0F0"/>
                </a:solidFill>
                <a:effectLst/>
                <a:sym typeface="+mn-ea"/>
              </a:rPr>
              <a:t>THANKS</a:t>
            </a:r>
            <a:endParaRPr lang="en-US" altLang="zh-CN" sz="9600" b="1">
              <a:solidFill>
                <a:srgbClr val="00B0F0"/>
              </a:solidFill>
              <a:effectLst/>
              <a:latin typeface="新宋体" panose="02010609030101010101" charset="-122"/>
              <a:ea typeface="新宋体" panose="02010609030101010101" charset="-122"/>
              <a:cs typeface="新宋体" panose="02010609030101010101"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2000" fill="hold">
                                          <p:stCondLst>
                                            <p:cond delay="0"/>
                                          </p:stCondLst>
                                        </p:cTn>
                                        <p:tgtEl>
                                          <p:spTgt spid="100"/>
                                        </p:tgtEl>
                                        <p:attrNameLst>
                                          <p:attrName>style.visibility</p:attrName>
                                        </p:attrNameLst>
                                      </p:cBhvr>
                                      <p:to>
                                        <p:strVal val="visible"/>
                                      </p:to>
                                    </p:set>
                                    <p:animEffect transition="in" filter="wipe(left)">
                                      <p:cBhvr>
                                        <p:cTn id="7" dur="20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t0150c62d6ee12ad953"/>
          <p:cNvPicPr>
            <a:picLocks noChangeAspect="1"/>
          </p:cNvPicPr>
          <p:nvPr/>
        </p:nvPicPr>
        <p:blipFill>
          <a:blip r:embed="rId2"/>
          <a:stretch>
            <a:fillRect/>
          </a:stretch>
        </p:blipFill>
        <p:spPr>
          <a:xfrm>
            <a:off x="-15875" y="-53975"/>
            <a:ext cx="3740150" cy="6965315"/>
          </a:xfrm>
          <a:prstGeom prst="rect">
            <a:avLst/>
          </a:prstGeom>
        </p:spPr>
      </p:pic>
      <p:sp>
        <p:nvSpPr>
          <p:cNvPr id="5" name="文本框 4"/>
          <p:cNvSpPr txBox="1"/>
          <p:nvPr/>
        </p:nvSpPr>
        <p:spPr>
          <a:xfrm>
            <a:off x="3838575" y="4197350"/>
            <a:ext cx="8091170" cy="2251710"/>
          </a:xfrm>
          <a:prstGeom prst="rect">
            <a:avLst/>
          </a:prstGeom>
          <a:noFill/>
        </p:spPr>
        <p:txBody>
          <a:bodyPr wrap="square" rtlCol="0" anchor="t">
            <a:spAutoFit/>
          </a:bodyPr>
          <a:lstStyle/>
          <a:p>
            <a:pPr>
              <a:lnSpc>
                <a:spcPct val="130000"/>
              </a:lnSpc>
            </a:pPr>
            <a:r>
              <a:rPr lang="en-US" altLang="zh-CN" sz="3600" b="1">
                <a:latin typeface="新宋体" panose="02010609030101010101" charset="-122"/>
                <a:ea typeface="新宋体" panose="02010609030101010101" charset="-122"/>
                <a:cs typeface="新宋体" panose="02010609030101010101" charset="-122"/>
              </a:rPr>
              <a:t>    </a:t>
            </a:r>
            <a:r>
              <a:rPr lang="zh-CN" altLang="en-US" sz="3600" b="1">
                <a:latin typeface="新宋体" panose="02010609030101010101" charset="-122"/>
                <a:ea typeface="新宋体" panose="02010609030101010101" charset="-122"/>
                <a:cs typeface="新宋体" panose="02010609030101010101" charset="-122"/>
              </a:rPr>
              <a:t>总的来说，</a:t>
            </a:r>
            <a:r>
              <a:rPr lang="zh-CN" altLang="en-US" sz="3600" b="1">
                <a:solidFill>
                  <a:srgbClr val="FF0000"/>
                </a:solidFill>
                <a:latin typeface="新宋体" panose="02010609030101010101" charset="-122"/>
                <a:ea typeface="新宋体" panose="02010609030101010101" charset="-122"/>
                <a:cs typeface="新宋体" panose="02010609030101010101" charset="-122"/>
              </a:rPr>
              <a:t>在原始社会</a:t>
            </a:r>
            <a:r>
              <a:rPr lang="zh-CN" altLang="en-US" sz="3600" b="1">
                <a:latin typeface="新宋体" panose="02010609030101010101" charset="-122"/>
                <a:ea typeface="新宋体" panose="02010609030101010101" charset="-122"/>
                <a:cs typeface="新宋体" panose="02010609030101010101" charset="-122"/>
              </a:rPr>
              <a:t>，人们的劳动技</a:t>
            </a:r>
            <a:r>
              <a:rPr lang="zh-CN" altLang="en-US" sz="3600" b="1">
                <a:solidFill>
                  <a:srgbClr val="FF0000"/>
                </a:solidFill>
                <a:latin typeface="新宋体" panose="02010609030101010101" charset="-122"/>
                <a:ea typeface="新宋体" panose="02010609030101010101" charset="-122"/>
                <a:cs typeface="新宋体" panose="02010609030101010101" charset="-122"/>
              </a:rPr>
              <a:t>能</a:t>
            </a:r>
            <a:r>
              <a:rPr lang="zh-CN" altLang="en-US" sz="3600" b="1">
                <a:latin typeface="新宋体" panose="02010609030101010101" charset="-122"/>
                <a:ea typeface="新宋体" panose="02010609030101010101" charset="-122"/>
                <a:cs typeface="新宋体" panose="02010609030101010101" charset="-122"/>
              </a:rPr>
              <a:t>低下、生产</a:t>
            </a:r>
            <a:r>
              <a:rPr lang="zh-CN" altLang="en-US" sz="3600" b="1">
                <a:solidFill>
                  <a:srgbClr val="FF0000"/>
                </a:solidFill>
                <a:latin typeface="新宋体" panose="02010609030101010101" charset="-122"/>
                <a:ea typeface="新宋体" panose="02010609030101010101" charset="-122"/>
                <a:cs typeface="新宋体" panose="02010609030101010101" charset="-122"/>
              </a:rPr>
              <a:t>工具</a:t>
            </a:r>
            <a:r>
              <a:rPr lang="zh-CN" altLang="en-US" sz="3600" b="1">
                <a:latin typeface="新宋体" panose="02010609030101010101" charset="-122"/>
                <a:ea typeface="新宋体" panose="02010609030101010101" charset="-122"/>
                <a:cs typeface="新宋体" panose="02010609030101010101" charset="-122"/>
              </a:rPr>
              <a:t>极其简陋，劳动</a:t>
            </a:r>
            <a:r>
              <a:rPr lang="zh-CN" altLang="en-US" sz="3600" b="1">
                <a:solidFill>
                  <a:srgbClr val="FF0000"/>
                </a:solidFill>
                <a:latin typeface="新宋体" panose="02010609030101010101" charset="-122"/>
                <a:ea typeface="新宋体" panose="02010609030101010101" charset="-122"/>
                <a:cs typeface="新宋体" panose="02010609030101010101" charset="-122"/>
              </a:rPr>
              <a:t>对象</a:t>
            </a:r>
            <a:r>
              <a:rPr lang="zh-CN" altLang="en-US" sz="3600" b="1">
                <a:latin typeface="新宋体" panose="02010609030101010101" charset="-122"/>
                <a:ea typeface="新宋体" panose="02010609030101010101" charset="-122"/>
                <a:cs typeface="新宋体" panose="02010609030101010101" charset="-122"/>
              </a:rPr>
              <a:t>范围有限，</a:t>
            </a:r>
            <a:r>
              <a:rPr lang="zh-CN" altLang="en-US" sz="3600" b="1">
                <a:solidFill>
                  <a:srgbClr val="FF0000"/>
                </a:solidFill>
                <a:latin typeface="新宋体" panose="02010609030101010101" charset="-122"/>
                <a:ea typeface="新宋体" panose="02010609030101010101" charset="-122"/>
                <a:cs typeface="新宋体" panose="02010609030101010101" charset="-122"/>
              </a:rPr>
              <a:t>社会生产力非常低下</a:t>
            </a:r>
            <a:r>
              <a:rPr lang="zh-CN" altLang="en-US" sz="3600" b="1">
                <a:latin typeface="新宋体" panose="02010609030101010101" charset="-122"/>
                <a:ea typeface="新宋体" panose="02010609030101010101" charset="-122"/>
                <a:cs typeface="新宋体" panose="02010609030101010101" charset="-122"/>
              </a:rPr>
              <a:t>。</a:t>
            </a:r>
          </a:p>
        </p:txBody>
      </p:sp>
      <p:sp>
        <p:nvSpPr>
          <p:cNvPr id="7" name="文本框 6"/>
          <p:cNvSpPr txBox="1"/>
          <p:nvPr/>
        </p:nvSpPr>
        <p:spPr>
          <a:xfrm>
            <a:off x="3855720" y="268605"/>
            <a:ext cx="7825105" cy="706755"/>
          </a:xfrm>
          <a:prstGeom prst="rect">
            <a:avLst/>
          </a:prstGeom>
          <a:noFill/>
        </p:spPr>
        <p:txBody>
          <a:bodyPr wrap="square" rtlCol="0" anchor="t">
            <a:spAutoFit/>
          </a:bodyPr>
          <a:lstStyle/>
          <a:p>
            <a:r>
              <a:rPr lang="en-US" altLang="zh-CN" sz="4000" b="1">
                <a:solidFill>
                  <a:srgbClr val="FF0000"/>
                </a:solidFill>
                <a:latin typeface="新宋体" panose="02010609030101010101" charset="-122"/>
                <a:ea typeface="新宋体" panose="02010609030101010101" charset="-122"/>
                <a:cs typeface="新宋体" panose="02010609030101010101" charset="-122"/>
              </a:rPr>
              <a:t>(</a:t>
            </a:r>
            <a:r>
              <a:rPr lang="zh-CN" altLang="en-US" sz="4000" b="1">
                <a:solidFill>
                  <a:srgbClr val="FF0000"/>
                </a:solidFill>
                <a:latin typeface="新宋体" panose="02010609030101010101" charset="-122"/>
                <a:ea typeface="新宋体" panose="02010609030101010101" charset="-122"/>
                <a:cs typeface="新宋体" panose="02010609030101010101" charset="-122"/>
              </a:rPr>
              <a:t>1</a:t>
            </a:r>
            <a:r>
              <a:rPr lang="en-US" altLang="zh-CN" sz="4000" b="1">
                <a:solidFill>
                  <a:srgbClr val="FF0000"/>
                </a:solidFill>
                <a:latin typeface="新宋体" panose="02010609030101010101" charset="-122"/>
                <a:ea typeface="新宋体" panose="02010609030101010101" charset="-122"/>
                <a:cs typeface="新宋体" panose="02010609030101010101" charset="-122"/>
              </a:rPr>
              <a:t>)</a:t>
            </a:r>
            <a:r>
              <a:rPr lang="zh-CN" altLang="en-US" sz="4000" b="1">
                <a:solidFill>
                  <a:srgbClr val="FF0000"/>
                </a:solidFill>
                <a:latin typeface="新宋体" panose="02010609030101010101" charset="-122"/>
                <a:ea typeface="新宋体" panose="02010609030101010101" charset="-122"/>
                <a:cs typeface="新宋体" panose="02010609030101010101" charset="-122"/>
                <a:sym typeface="+mn-ea"/>
              </a:rPr>
              <a:t>原始社会</a:t>
            </a:r>
            <a:r>
              <a:rPr lang="zh-CN" altLang="en-US" sz="4000" b="1">
                <a:solidFill>
                  <a:srgbClr val="FF0000"/>
                </a:solidFill>
                <a:latin typeface="新宋体" panose="02010609030101010101" charset="-122"/>
                <a:ea typeface="新宋体" panose="02010609030101010101" charset="-122"/>
                <a:cs typeface="新宋体" panose="02010609030101010101" charset="-122"/>
              </a:rPr>
              <a:t>生产力状况</a:t>
            </a:r>
          </a:p>
        </p:txBody>
      </p:sp>
      <p:sp>
        <p:nvSpPr>
          <p:cNvPr id="9" name="文本框 8"/>
          <p:cNvSpPr txBox="1"/>
          <p:nvPr/>
        </p:nvSpPr>
        <p:spPr>
          <a:xfrm>
            <a:off x="3872865" y="1100455"/>
            <a:ext cx="8056880" cy="2971800"/>
          </a:xfrm>
          <a:prstGeom prst="rect">
            <a:avLst/>
          </a:prstGeom>
          <a:noFill/>
        </p:spPr>
        <p:txBody>
          <a:bodyPr wrap="square" rtlCol="0" anchor="t">
            <a:spAutoFit/>
          </a:bodyPr>
          <a:lstStyle/>
          <a:p>
            <a:pPr>
              <a:lnSpc>
                <a:spcPct val="130000"/>
              </a:lnSpc>
            </a:pPr>
            <a:r>
              <a:rPr lang="en-US" sz="3600" b="1">
                <a:latin typeface="新宋体" panose="02010609030101010101" charset="-122"/>
                <a:ea typeface="新宋体" panose="02010609030101010101" charset="-122"/>
              </a:rPr>
              <a:t>①</a:t>
            </a:r>
            <a:r>
              <a:rPr lang="zh-CN" altLang="en-US" sz="3600" b="1">
                <a:latin typeface="新宋体" panose="02010609030101010101" charset="-122"/>
                <a:ea typeface="新宋体" panose="02010609030101010101" charset="-122"/>
              </a:rPr>
              <a:t>旧石器时代：</a:t>
            </a:r>
          </a:p>
          <a:p>
            <a:pPr>
              <a:lnSpc>
                <a:spcPct val="130000"/>
              </a:lnSpc>
            </a:pPr>
            <a:r>
              <a:rPr lang="zh-CN" altLang="en-US" sz="3600" b="1">
                <a:latin typeface="新宋体" panose="02010609030101010101" charset="-122"/>
                <a:ea typeface="新宋体" panose="02010609030101010101" charset="-122"/>
              </a:rPr>
              <a:t>人们主要靠采集天然食物为生</a:t>
            </a:r>
          </a:p>
          <a:p>
            <a:pPr>
              <a:lnSpc>
                <a:spcPct val="130000"/>
              </a:lnSpc>
            </a:pPr>
            <a:r>
              <a:rPr lang="en-US" sz="3600" b="1">
                <a:latin typeface="新宋体" panose="02010609030101010101" charset="-122"/>
                <a:ea typeface="新宋体" panose="02010609030101010101" charset="-122"/>
                <a:sym typeface="+mn-ea"/>
              </a:rPr>
              <a:t>②</a:t>
            </a:r>
            <a:r>
              <a:rPr lang="zh-CN" altLang="en-US" sz="3600" b="1">
                <a:latin typeface="新宋体" panose="02010609030101010101" charset="-122"/>
                <a:ea typeface="新宋体" panose="02010609030101010101" charset="-122"/>
                <a:sym typeface="+mn-ea"/>
              </a:rPr>
              <a:t>新石器时代：</a:t>
            </a:r>
          </a:p>
          <a:p>
            <a:pPr>
              <a:lnSpc>
                <a:spcPct val="130000"/>
              </a:lnSpc>
            </a:pPr>
            <a:r>
              <a:rPr lang="zh-CN" altLang="en-US" sz="3600" b="1">
                <a:latin typeface="新宋体" panose="02010609030101010101" charset="-122"/>
                <a:ea typeface="新宋体" panose="02010609030101010101" charset="-122"/>
                <a:sym typeface="+mn-ea"/>
              </a:rPr>
              <a:t>人们从食物的采集者变为生产者</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3000" fill="hold">
                                          <p:stCondLst>
                                            <p:cond delay="0"/>
                                          </p:stCondLst>
                                        </p:cTn>
                                        <p:tgtEl>
                                          <p:spTgt spid="7"/>
                                        </p:tgtEl>
                                        <p:attrNameLst>
                                          <p:attrName>style.visibility</p:attrName>
                                        </p:attrNameLst>
                                      </p:cBhvr>
                                      <p:to>
                                        <p:strVal val="visible"/>
                                      </p:to>
                                    </p:set>
                                    <p:animEffect transition="in" filter="wipe(left)">
                                      <p:cBhvr>
                                        <p:cTn id="7" dur="3000"/>
                                        <p:tgtEl>
                                          <p:spTgt spid="7"/>
                                        </p:tgtEl>
                                      </p:cBhvr>
                                    </p:animEffect>
                                  </p:childTnLst>
                                </p:cTn>
                              </p:par>
                              <p:par>
                                <p:cTn id="8" presetID="22" presetClass="entr" presetSubtype="8" fill="hold" nodeType="withEffect">
                                  <p:stCondLst>
                                    <p:cond delay="0"/>
                                  </p:stCondLst>
                                  <p:childTnLst>
                                    <p:set>
                                      <p:cBhvr>
                                        <p:cTn id="9" dur="3000" fill="hold">
                                          <p:stCondLst>
                                            <p:cond delay="0"/>
                                          </p:stCondLst>
                                        </p:cTn>
                                        <p:tgtEl>
                                          <p:spTgt spid="2"/>
                                        </p:tgtEl>
                                        <p:attrNameLst>
                                          <p:attrName>style.visibility</p:attrName>
                                        </p:attrNameLst>
                                      </p:cBhvr>
                                      <p:to>
                                        <p:strVal val="visible"/>
                                      </p:to>
                                    </p:set>
                                    <p:animEffect transition="in" filter="wipe(left)">
                                      <p:cBhvr>
                                        <p:cTn id="10" dur="3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down)">
                                      <p:cBhvr>
                                        <p:cTn id="15" dur="580">
                                          <p:stCondLst>
                                            <p:cond delay="0"/>
                                          </p:stCondLst>
                                        </p:cTn>
                                        <p:tgtEl>
                                          <p:spTgt spid="9"/>
                                        </p:tgtEl>
                                      </p:cBhvr>
                                    </p:animEffect>
                                    <p:anim calcmode="lin" valueType="num">
                                      <p:cBhvr>
                                        <p:cTn id="16"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21" dur="26">
                                          <p:stCondLst>
                                            <p:cond delay="650"/>
                                          </p:stCondLst>
                                        </p:cTn>
                                        <p:tgtEl>
                                          <p:spTgt spid="9"/>
                                        </p:tgtEl>
                                      </p:cBhvr>
                                      <p:to x="100000" y="60000"/>
                                    </p:animScale>
                                    <p:animScale>
                                      <p:cBhvr>
                                        <p:cTn id="22" dur="166" decel="50000">
                                          <p:stCondLst>
                                            <p:cond delay="676"/>
                                          </p:stCondLst>
                                        </p:cTn>
                                        <p:tgtEl>
                                          <p:spTgt spid="9"/>
                                        </p:tgtEl>
                                      </p:cBhvr>
                                      <p:to x="100000" y="100000"/>
                                    </p:animScale>
                                    <p:animScale>
                                      <p:cBhvr>
                                        <p:cTn id="23" dur="26">
                                          <p:stCondLst>
                                            <p:cond delay="1312"/>
                                          </p:stCondLst>
                                        </p:cTn>
                                        <p:tgtEl>
                                          <p:spTgt spid="9"/>
                                        </p:tgtEl>
                                      </p:cBhvr>
                                      <p:to x="100000" y="80000"/>
                                    </p:animScale>
                                    <p:animScale>
                                      <p:cBhvr>
                                        <p:cTn id="24" dur="166" decel="50000">
                                          <p:stCondLst>
                                            <p:cond delay="1338"/>
                                          </p:stCondLst>
                                        </p:cTn>
                                        <p:tgtEl>
                                          <p:spTgt spid="9"/>
                                        </p:tgtEl>
                                      </p:cBhvr>
                                      <p:to x="100000" y="100000"/>
                                    </p:animScale>
                                    <p:animScale>
                                      <p:cBhvr>
                                        <p:cTn id="25" dur="26">
                                          <p:stCondLst>
                                            <p:cond delay="1642"/>
                                          </p:stCondLst>
                                        </p:cTn>
                                        <p:tgtEl>
                                          <p:spTgt spid="9"/>
                                        </p:tgtEl>
                                      </p:cBhvr>
                                      <p:to x="100000" y="90000"/>
                                    </p:animScale>
                                    <p:animScale>
                                      <p:cBhvr>
                                        <p:cTn id="26" dur="166" decel="50000">
                                          <p:stCondLst>
                                            <p:cond delay="1668"/>
                                          </p:stCondLst>
                                        </p:cTn>
                                        <p:tgtEl>
                                          <p:spTgt spid="9"/>
                                        </p:tgtEl>
                                      </p:cBhvr>
                                      <p:to x="100000" y="100000"/>
                                    </p:animScale>
                                    <p:animScale>
                                      <p:cBhvr>
                                        <p:cTn id="27" dur="26">
                                          <p:stCondLst>
                                            <p:cond delay="1808"/>
                                          </p:stCondLst>
                                        </p:cTn>
                                        <p:tgtEl>
                                          <p:spTgt spid="9"/>
                                        </p:tgtEl>
                                      </p:cBhvr>
                                      <p:to x="100000" y="95000"/>
                                    </p:animScale>
                                    <p:animScale>
                                      <p:cBhvr>
                                        <p:cTn id="28" dur="166" decel="50000">
                                          <p:stCondLst>
                                            <p:cond delay="1834"/>
                                          </p:stCondLst>
                                        </p:cTn>
                                        <p:tgtEl>
                                          <p:spTgt spid="9"/>
                                        </p:tgtEl>
                                      </p:cBhvr>
                                      <p:to x="100000" y="100000"/>
                                    </p:animScale>
                                  </p:childTnLst>
                                </p:cTn>
                              </p:par>
                            </p:childTnLst>
                          </p:cTn>
                        </p:par>
                      </p:childTnLst>
                    </p:cTn>
                  </p:par>
                  <p:par>
                    <p:cTn id="29" fill="hold">
                      <p:stCondLst>
                        <p:cond delay="indefinite"/>
                      </p:stCondLst>
                      <p:childTnLst>
                        <p:par>
                          <p:cTn id="30" fill="hold">
                            <p:stCondLst>
                              <p:cond delay="0"/>
                            </p:stCondLst>
                            <p:childTnLst>
                              <p:par>
                                <p:cTn id="31" presetID="26"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wipe(down)">
                                      <p:cBhvr>
                                        <p:cTn id="33" dur="580">
                                          <p:stCondLst>
                                            <p:cond delay="0"/>
                                          </p:stCondLst>
                                        </p:cTn>
                                        <p:tgtEl>
                                          <p:spTgt spid="5"/>
                                        </p:tgtEl>
                                      </p:cBhvr>
                                    </p:animEffect>
                                    <p:anim calcmode="lin" valueType="num">
                                      <p:cBhvr>
                                        <p:cTn id="34"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35"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36"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37"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38"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39" dur="26">
                                          <p:stCondLst>
                                            <p:cond delay="650"/>
                                          </p:stCondLst>
                                        </p:cTn>
                                        <p:tgtEl>
                                          <p:spTgt spid="5"/>
                                        </p:tgtEl>
                                      </p:cBhvr>
                                      <p:to x="100000" y="60000"/>
                                    </p:animScale>
                                    <p:animScale>
                                      <p:cBhvr>
                                        <p:cTn id="40" dur="166" decel="50000">
                                          <p:stCondLst>
                                            <p:cond delay="676"/>
                                          </p:stCondLst>
                                        </p:cTn>
                                        <p:tgtEl>
                                          <p:spTgt spid="5"/>
                                        </p:tgtEl>
                                      </p:cBhvr>
                                      <p:to x="100000" y="100000"/>
                                    </p:animScale>
                                    <p:animScale>
                                      <p:cBhvr>
                                        <p:cTn id="41" dur="26">
                                          <p:stCondLst>
                                            <p:cond delay="1312"/>
                                          </p:stCondLst>
                                        </p:cTn>
                                        <p:tgtEl>
                                          <p:spTgt spid="5"/>
                                        </p:tgtEl>
                                      </p:cBhvr>
                                      <p:to x="100000" y="80000"/>
                                    </p:animScale>
                                    <p:animScale>
                                      <p:cBhvr>
                                        <p:cTn id="42" dur="166" decel="50000">
                                          <p:stCondLst>
                                            <p:cond delay="1338"/>
                                          </p:stCondLst>
                                        </p:cTn>
                                        <p:tgtEl>
                                          <p:spTgt spid="5"/>
                                        </p:tgtEl>
                                      </p:cBhvr>
                                      <p:to x="100000" y="100000"/>
                                    </p:animScale>
                                    <p:animScale>
                                      <p:cBhvr>
                                        <p:cTn id="43" dur="26">
                                          <p:stCondLst>
                                            <p:cond delay="1642"/>
                                          </p:stCondLst>
                                        </p:cTn>
                                        <p:tgtEl>
                                          <p:spTgt spid="5"/>
                                        </p:tgtEl>
                                      </p:cBhvr>
                                      <p:to x="100000" y="90000"/>
                                    </p:animScale>
                                    <p:animScale>
                                      <p:cBhvr>
                                        <p:cTn id="44" dur="166" decel="50000">
                                          <p:stCondLst>
                                            <p:cond delay="1668"/>
                                          </p:stCondLst>
                                        </p:cTn>
                                        <p:tgtEl>
                                          <p:spTgt spid="5"/>
                                        </p:tgtEl>
                                      </p:cBhvr>
                                      <p:to x="100000" y="100000"/>
                                    </p:animScale>
                                    <p:animScale>
                                      <p:cBhvr>
                                        <p:cTn id="45" dur="26">
                                          <p:stCondLst>
                                            <p:cond delay="1808"/>
                                          </p:stCondLst>
                                        </p:cTn>
                                        <p:tgtEl>
                                          <p:spTgt spid="5"/>
                                        </p:tgtEl>
                                      </p:cBhvr>
                                      <p:to x="100000" y="95000"/>
                                    </p:animScale>
                                    <p:animScale>
                                      <p:cBhvr>
                                        <p:cTn id="46"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715260" y="79375"/>
            <a:ext cx="995680" cy="1076325"/>
          </a:xfrm>
          <a:prstGeom prst="rect">
            <a:avLst/>
          </a:prstGeom>
          <a:noFill/>
          <a:ln>
            <a:noFill/>
          </a:ln>
        </p:spPr>
        <p:txBody>
          <a:bodyPr wrap="none" rtlCol="0" anchor="t">
            <a:spAutoFit/>
          </a:bodyPr>
          <a:lstStyle/>
          <a:p>
            <a:pPr algn="ctr"/>
            <a:r>
              <a:rPr lang="zh-CN" altLang="zh-CN" sz="3200" b="1">
                <a:solidFill>
                  <a:schemeClr val="bg1"/>
                </a:solidFill>
                <a:effectLst/>
              </a:rPr>
              <a:t>课前</a:t>
            </a:r>
          </a:p>
          <a:p>
            <a:pPr algn="ctr"/>
            <a:r>
              <a:rPr lang="zh-CN" altLang="zh-CN" sz="3200" b="1">
                <a:solidFill>
                  <a:schemeClr val="bg1"/>
                </a:solidFill>
                <a:effectLst/>
              </a:rPr>
              <a:t>小补</a:t>
            </a:r>
          </a:p>
        </p:txBody>
      </p:sp>
      <p:sp>
        <p:nvSpPr>
          <p:cNvPr id="4" name="矩形 3"/>
          <p:cNvSpPr/>
          <p:nvPr/>
        </p:nvSpPr>
        <p:spPr>
          <a:xfrm>
            <a:off x="4050030" y="401320"/>
            <a:ext cx="7778115" cy="6070600"/>
          </a:xfrm>
          <a:prstGeom prst="rect">
            <a:avLst/>
          </a:prstGeom>
          <a:noFill/>
          <a:ln>
            <a:noFill/>
          </a:ln>
        </p:spPr>
        <p:txBody>
          <a:bodyPr wrap="square" rtlCol="0" anchor="t">
            <a:spAutoFit/>
          </a:bodyPr>
          <a:lstStyle/>
          <a:p>
            <a:pPr algn="ctr">
              <a:lnSpc>
                <a:spcPct val="120000"/>
              </a:lnSpc>
            </a:pPr>
            <a:r>
              <a:rPr lang="zh-CN" altLang="en-US" sz="3600" b="1">
                <a:solidFill>
                  <a:srgbClr val="FF0000"/>
                </a:solidFill>
                <a:effectLst>
                  <a:outerShdw blurRad="38100" dist="19050" dir="2700000" algn="tl" rotWithShape="0">
                    <a:schemeClr val="dk1">
                      <a:alpha val="40000"/>
                    </a:schemeClr>
                  </a:outerShdw>
                </a:effectLst>
                <a:latin typeface="+mn-ea"/>
                <a:cs typeface="+mn-ea"/>
              </a:rPr>
              <a:t>生产力</a:t>
            </a:r>
          </a:p>
          <a:p>
            <a:pPr algn="l">
              <a:lnSpc>
                <a:spcPct val="120000"/>
              </a:lnSpc>
            </a:pPr>
            <a:r>
              <a:rPr lang="zh-CN" altLang="en-US" sz="3200" b="1">
                <a:solidFill>
                  <a:srgbClr val="FF0000"/>
                </a:solidFill>
                <a:effectLst>
                  <a:outerShdw blurRad="38100" dist="19050" dir="2700000" algn="tl" rotWithShape="0">
                    <a:schemeClr val="dk1">
                      <a:alpha val="40000"/>
                    </a:schemeClr>
                  </a:outerShdw>
                </a:effectLst>
                <a:latin typeface="+mn-ea"/>
                <a:cs typeface="+mn-ea"/>
              </a:rPr>
              <a:t>       所谓生产力，</a:t>
            </a:r>
            <a:r>
              <a:rPr lang="en-US" altLang="zh-CN" sz="3200" b="1">
                <a:solidFill>
                  <a:srgbClr val="FF0000"/>
                </a:solidFill>
                <a:effectLst>
                  <a:outerShdw blurRad="38100" dist="19050" dir="2700000" algn="tl" rotWithShape="0">
                    <a:schemeClr val="dk1">
                      <a:alpha val="40000"/>
                    </a:schemeClr>
                  </a:outerShdw>
                </a:effectLst>
                <a:latin typeface="+mn-ea"/>
                <a:cs typeface="+mn-ea"/>
              </a:rPr>
              <a:t>是人们利用和改造自然的能力</a:t>
            </a:r>
            <a:r>
              <a:rPr lang="zh-CN" altLang="en-US" sz="3200" b="1">
                <a:solidFill>
                  <a:srgbClr val="FF0000"/>
                </a:solidFill>
                <a:effectLst>
                  <a:outerShdw blurRad="38100" dist="19050" dir="2700000" algn="tl" rotWithShape="0">
                    <a:schemeClr val="dk1">
                      <a:alpha val="40000"/>
                    </a:schemeClr>
                  </a:outerShdw>
                </a:effectLst>
                <a:latin typeface="+mn-ea"/>
                <a:cs typeface="+mn-ea"/>
              </a:rPr>
              <a:t>。</a:t>
            </a:r>
          </a:p>
          <a:p>
            <a:pPr algn="l">
              <a:lnSpc>
                <a:spcPct val="120000"/>
              </a:lnSpc>
            </a:pPr>
            <a:r>
              <a:rPr lang="zh-CN" altLang="en-US" sz="3200" b="1">
                <a:solidFill>
                  <a:schemeClr val="tx1"/>
                </a:solidFill>
                <a:effectLst/>
                <a:latin typeface="宋体" panose="02010600030101010101" pitchFamily="2" charset="-122"/>
                <a:ea typeface="宋体" panose="02010600030101010101" pitchFamily="2" charset="-122"/>
                <a:cs typeface="宋体" panose="02010600030101010101" pitchFamily="2" charset="-122"/>
              </a:rPr>
              <a:t>（</a:t>
            </a:r>
            <a:r>
              <a:rPr lang="en-US" altLang="zh-CN" sz="3200" b="1">
                <a:solidFill>
                  <a:schemeClr val="tx1"/>
                </a:solidFill>
                <a:effectLst/>
                <a:latin typeface="宋体" panose="02010600030101010101" pitchFamily="2" charset="-122"/>
                <a:ea typeface="宋体" panose="02010600030101010101" pitchFamily="2" charset="-122"/>
                <a:cs typeface="宋体" panose="02010600030101010101" pitchFamily="2" charset="-122"/>
              </a:rPr>
              <a:t>1</a:t>
            </a:r>
            <a:r>
              <a:rPr lang="zh-CN" altLang="en-US" sz="3200" b="1">
                <a:solidFill>
                  <a:schemeClr val="tx1"/>
                </a:solidFill>
                <a:effectLst/>
                <a:latin typeface="宋体" panose="02010600030101010101" pitchFamily="2" charset="-122"/>
                <a:ea typeface="宋体" panose="02010600030101010101" pitchFamily="2" charset="-122"/>
                <a:cs typeface="宋体" panose="02010600030101010101" pitchFamily="2" charset="-122"/>
              </a:rPr>
              <a:t>）生产力包括生产工具、劳动对象和劳动者。</a:t>
            </a:r>
          </a:p>
          <a:p>
            <a:pPr algn="l">
              <a:lnSpc>
                <a:spcPct val="120000"/>
              </a:lnSpc>
            </a:pPr>
            <a:r>
              <a:rPr lang="zh-CN" altLang="en-US" sz="3200" b="1">
                <a:effectLst/>
                <a:latin typeface="宋体" panose="02010600030101010101" pitchFamily="2" charset="-122"/>
                <a:ea typeface="宋体" panose="02010600030101010101" pitchFamily="2" charset="-122"/>
                <a:cs typeface="宋体" panose="02010600030101010101" pitchFamily="2" charset="-122"/>
                <a:sym typeface="+mn-ea"/>
              </a:rPr>
              <a:t>（</a:t>
            </a:r>
            <a:r>
              <a:rPr lang="en-US" altLang="zh-CN" sz="3200" b="1">
                <a:effectLst/>
                <a:latin typeface="宋体" panose="02010600030101010101" pitchFamily="2" charset="-122"/>
                <a:ea typeface="宋体" panose="02010600030101010101" pitchFamily="2" charset="-122"/>
                <a:cs typeface="宋体" panose="02010600030101010101" pitchFamily="2" charset="-122"/>
                <a:sym typeface="+mn-ea"/>
              </a:rPr>
              <a:t>2</a:t>
            </a:r>
            <a:r>
              <a:rPr lang="zh-CN" altLang="en-US" sz="3200" b="1">
                <a:effectLst/>
                <a:latin typeface="宋体" panose="02010600030101010101" pitchFamily="2" charset="-122"/>
                <a:ea typeface="宋体" panose="02010600030101010101" pitchFamily="2" charset="-122"/>
                <a:cs typeface="宋体" panose="02010600030101010101" pitchFamily="2" charset="-122"/>
                <a:sym typeface="+mn-ea"/>
              </a:rPr>
              <a:t>）</a:t>
            </a:r>
            <a:r>
              <a:rPr lang="zh-CN" altLang="en-US" sz="3200" b="1">
                <a:solidFill>
                  <a:schemeClr val="tx1"/>
                </a:solidFill>
                <a:effectLst/>
                <a:latin typeface="宋体" panose="02010600030101010101" pitchFamily="2" charset="-122"/>
                <a:ea typeface="宋体" panose="02010600030101010101" pitchFamily="2" charset="-122"/>
                <a:cs typeface="宋体" panose="02010600030101010101" pitchFamily="2" charset="-122"/>
              </a:rPr>
              <a:t>劳动者作为生产力中人的因素，是生产工具的创造者和使用者，在生产中起主导作用。</a:t>
            </a:r>
          </a:p>
          <a:p>
            <a:pPr algn="l">
              <a:lnSpc>
                <a:spcPct val="120000"/>
              </a:lnSpc>
            </a:pPr>
            <a:r>
              <a:rPr lang="zh-CN" altLang="en-US" sz="3200" b="1">
                <a:effectLst/>
                <a:latin typeface="宋体" panose="02010600030101010101" pitchFamily="2" charset="-122"/>
                <a:ea typeface="宋体" panose="02010600030101010101" pitchFamily="2" charset="-122"/>
                <a:cs typeface="宋体" panose="02010600030101010101" pitchFamily="2" charset="-122"/>
                <a:sym typeface="+mn-ea"/>
              </a:rPr>
              <a:t>（</a:t>
            </a:r>
            <a:r>
              <a:rPr lang="en-US" altLang="zh-CN" sz="3200" b="1">
                <a:effectLst/>
                <a:latin typeface="宋体" panose="02010600030101010101" pitchFamily="2" charset="-122"/>
                <a:ea typeface="宋体" panose="02010600030101010101" pitchFamily="2" charset="-122"/>
                <a:cs typeface="宋体" panose="02010600030101010101" pitchFamily="2" charset="-122"/>
                <a:sym typeface="+mn-ea"/>
              </a:rPr>
              <a:t>3</a:t>
            </a:r>
            <a:r>
              <a:rPr lang="zh-CN" altLang="en-US" sz="3200" b="1">
                <a:effectLst/>
                <a:latin typeface="宋体" panose="02010600030101010101" pitchFamily="2" charset="-122"/>
                <a:ea typeface="宋体" panose="02010600030101010101" pitchFamily="2" charset="-122"/>
                <a:cs typeface="宋体" panose="02010600030101010101" pitchFamily="2" charset="-122"/>
                <a:sym typeface="+mn-ea"/>
              </a:rPr>
              <a:t>）</a:t>
            </a:r>
            <a:r>
              <a:rPr lang="zh-CN" altLang="en-US" sz="3200" b="1">
                <a:solidFill>
                  <a:schemeClr val="tx1"/>
                </a:solidFill>
                <a:effectLst/>
                <a:latin typeface="宋体" panose="02010600030101010101" pitchFamily="2" charset="-122"/>
                <a:ea typeface="宋体" panose="02010600030101010101" pitchFamily="2" charset="-122"/>
                <a:cs typeface="宋体" panose="02010600030101010101" pitchFamily="2" charset="-122"/>
              </a:rPr>
              <a:t>生产工具是生产力发展水平的重要标志。</a:t>
            </a:r>
            <a:endParaRPr lang="zh-CN" altLang="en-US" sz="2800" b="1">
              <a:solidFill>
                <a:schemeClr val="tx1"/>
              </a:solidFill>
              <a:effectLst/>
              <a:latin typeface="宋体" panose="02010600030101010101" pitchFamily="2" charset="-122"/>
              <a:ea typeface="宋体" panose="02010600030101010101" pitchFamily="2" charset="-122"/>
              <a:cs typeface="宋体" panose="02010600030101010101" pitchFamily="2" charset="-122"/>
            </a:endParaRPr>
          </a:p>
        </p:txBody>
      </p:sp>
      <p:pic>
        <p:nvPicPr>
          <p:cNvPr id="5" name="图片 4" descr="教师形象 (2)"/>
          <p:cNvPicPr>
            <a:picLocks noChangeAspect="1"/>
          </p:cNvPicPr>
          <p:nvPr/>
        </p:nvPicPr>
        <p:blipFill>
          <a:blip r:embed="rId2"/>
          <a:stretch>
            <a:fillRect/>
          </a:stretch>
        </p:blipFill>
        <p:spPr>
          <a:xfrm>
            <a:off x="48895" y="79375"/>
            <a:ext cx="3427730" cy="6741795"/>
          </a:xfrm>
          <a:prstGeom prst="rect">
            <a:avLst/>
          </a:prstGeom>
        </p:spPr>
      </p:pic>
      <p:sp>
        <p:nvSpPr>
          <p:cNvPr id="6" name="文本框 5"/>
          <p:cNvSpPr txBox="1"/>
          <p:nvPr/>
        </p:nvSpPr>
        <p:spPr>
          <a:xfrm>
            <a:off x="2412365" y="207010"/>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补个小课</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855720" y="191135"/>
            <a:ext cx="7825105" cy="645160"/>
          </a:xfrm>
          <a:prstGeom prst="rect">
            <a:avLst/>
          </a:prstGeom>
          <a:noFill/>
        </p:spPr>
        <p:txBody>
          <a:bodyPr wrap="square" rtlCol="0" anchor="t">
            <a:spAutoFit/>
          </a:bodyPr>
          <a:lstStyle/>
          <a:p>
            <a:r>
              <a:rPr lang="en-US" altLang="zh-CN" sz="3600" b="1">
                <a:solidFill>
                  <a:srgbClr val="FF0000"/>
                </a:solidFill>
                <a:latin typeface="新宋体" panose="02010609030101010101" charset="-122"/>
                <a:ea typeface="新宋体" panose="02010609030101010101" charset="-122"/>
                <a:cs typeface="新宋体" panose="02010609030101010101" charset="-122"/>
                <a:sym typeface="+mn-ea"/>
              </a:rPr>
              <a:t>(2)</a:t>
            </a:r>
            <a:r>
              <a:rPr lang="zh-CN" altLang="en-US" sz="3600" b="1">
                <a:solidFill>
                  <a:srgbClr val="FF0000"/>
                </a:solidFill>
                <a:latin typeface="新宋体" panose="02010609030101010101" charset="-122"/>
                <a:ea typeface="新宋体" panose="02010609030101010101" charset="-122"/>
                <a:cs typeface="新宋体" panose="02010609030101010101" charset="-122"/>
                <a:sym typeface="+mn-ea"/>
              </a:rPr>
              <a:t>原始社会的</a:t>
            </a:r>
            <a:r>
              <a:rPr lang="zh-CN" altLang="en-US" sz="3600" b="1">
                <a:solidFill>
                  <a:srgbClr val="FF0000"/>
                </a:solidFill>
                <a:latin typeface="新宋体" panose="02010609030101010101" charset="-122"/>
                <a:ea typeface="新宋体" panose="02010609030101010101" charset="-122"/>
                <a:cs typeface="新宋体" panose="02010609030101010101" charset="-122"/>
              </a:rPr>
              <a:t>生产关系状况</a:t>
            </a:r>
          </a:p>
        </p:txBody>
      </p:sp>
      <p:sp>
        <p:nvSpPr>
          <p:cNvPr id="2" name="文本框 1"/>
          <p:cNvSpPr txBox="1"/>
          <p:nvPr/>
        </p:nvSpPr>
        <p:spPr>
          <a:xfrm>
            <a:off x="3855720" y="991870"/>
            <a:ext cx="8242300" cy="5603240"/>
          </a:xfrm>
          <a:prstGeom prst="rect">
            <a:avLst/>
          </a:prstGeom>
          <a:noFill/>
        </p:spPr>
        <p:txBody>
          <a:bodyPr wrap="square" rtlCol="0" anchor="t">
            <a:spAutoFit/>
          </a:bodyPr>
          <a:lstStyle/>
          <a:p>
            <a:pPr>
              <a:lnSpc>
                <a:spcPct val="160000"/>
              </a:lnSpc>
            </a:pPr>
            <a:r>
              <a:rPr lang="zh-CN" altLang="en-US" sz="3200" b="1">
                <a:latin typeface="新宋体" panose="02010609030101010101" charset="-122"/>
                <a:ea typeface="新宋体" panose="02010609030101010101" charset="-122"/>
                <a:cs typeface="+mn-ea"/>
              </a:rPr>
              <a:t>①在原始社会，低下的生产力使人们不得不</a:t>
            </a:r>
            <a:r>
              <a:rPr lang="zh-CN" altLang="en-US" sz="3200" b="1">
                <a:solidFill>
                  <a:srgbClr val="FF0000"/>
                </a:solidFill>
                <a:latin typeface="新宋体" panose="02010609030101010101" charset="-122"/>
                <a:ea typeface="新宋体" panose="02010609030101010101" charset="-122"/>
                <a:cs typeface="+mn-ea"/>
              </a:rPr>
              <a:t>共同劳动，共同占有生产资料</a:t>
            </a:r>
            <a:r>
              <a:rPr lang="zh-CN" altLang="en-US" sz="3200" b="1">
                <a:latin typeface="新宋体" panose="02010609030101010101" charset="-122"/>
                <a:ea typeface="新宋体" panose="02010609030101010101" charset="-122"/>
                <a:cs typeface="+mn-ea"/>
              </a:rPr>
              <a:t>，在生产中结成</a:t>
            </a:r>
            <a:r>
              <a:rPr lang="zh-CN" altLang="en-US" sz="3200" b="1">
                <a:solidFill>
                  <a:srgbClr val="FF0000"/>
                </a:solidFill>
                <a:latin typeface="新宋体" panose="02010609030101010101" charset="-122"/>
                <a:ea typeface="新宋体" panose="02010609030101010101" charset="-122"/>
                <a:cs typeface="+mn-ea"/>
              </a:rPr>
              <a:t>平等互助的关系，平均分配</a:t>
            </a:r>
            <a:r>
              <a:rPr lang="zh-CN" altLang="en-US" sz="3200" b="1">
                <a:latin typeface="新宋体" panose="02010609030101010101" charset="-122"/>
                <a:ea typeface="新宋体" panose="02010609030101010101" charset="-122"/>
                <a:cs typeface="+mn-ea"/>
              </a:rPr>
              <a:t>劳动产品。这是</a:t>
            </a:r>
            <a:r>
              <a:rPr lang="zh-CN" altLang="en-US" sz="3200" b="1">
                <a:solidFill>
                  <a:srgbClr val="FF0000"/>
                </a:solidFill>
                <a:latin typeface="新宋体" panose="02010609030101010101" charset="-122"/>
                <a:ea typeface="新宋体" panose="02010609030101010101" charset="-122"/>
                <a:cs typeface="+mn-ea"/>
              </a:rPr>
              <a:t>原始社会生产关系</a:t>
            </a:r>
            <a:r>
              <a:rPr lang="zh-CN" altLang="en-US" sz="3200" b="1">
                <a:latin typeface="新宋体" panose="02010609030101010101" charset="-122"/>
                <a:ea typeface="新宋体" panose="02010609030101010101" charset="-122"/>
                <a:cs typeface="+mn-ea"/>
              </a:rPr>
              <a:t>的特点。</a:t>
            </a:r>
          </a:p>
          <a:p>
            <a:pPr>
              <a:lnSpc>
                <a:spcPct val="160000"/>
              </a:lnSpc>
            </a:pPr>
            <a:r>
              <a:rPr lang="en-US" altLang="zh-CN" sz="3200" b="1">
                <a:latin typeface="新宋体" panose="02010609030101010101" charset="-122"/>
                <a:ea typeface="新宋体" panose="02010609030101010101" charset="-122"/>
                <a:cs typeface="+mn-ea"/>
                <a:sym typeface="+mn-ea"/>
              </a:rPr>
              <a:t>②原始社会按照血缘关系结成氏族，人们通过氏族议事会管理集体事务，一切大事都在议事会上由全氏族成年人共同讨论决定。</a:t>
            </a:r>
          </a:p>
        </p:txBody>
      </p:sp>
      <p:pic>
        <p:nvPicPr>
          <p:cNvPr id="4" name="图片 3" descr="C:\Users\Administrator\Desktop\t016e8b3341c732b197.jpgt016e8b3341c732b197"/>
          <p:cNvPicPr>
            <a:picLocks noChangeAspect="1"/>
          </p:cNvPicPr>
          <p:nvPr/>
        </p:nvPicPr>
        <p:blipFill>
          <a:blip r:embed="rId2"/>
          <a:srcRect/>
          <a:stretch>
            <a:fillRect/>
          </a:stretch>
        </p:blipFill>
        <p:spPr>
          <a:xfrm>
            <a:off x="-635" y="-45720"/>
            <a:ext cx="3740150" cy="6888480"/>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p:cTn id="7" dur="1000" fill="hold"/>
                                        <p:tgtEl>
                                          <p:spTgt spid="2">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2">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2">
                                            <p:txEl>
                                              <p:pRg st="0" end="0"/>
                                            </p:txEl>
                                          </p:spTgt>
                                        </p:tgtEl>
                                      </p:cBhvr>
                                    </p:animEffect>
                                  </p:childTnLst>
                                </p:cTn>
                              </p:par>
                              <p:par>
                                <p:cTn id="10" presetID="55" presetClass="entr" presetSubtype="0" fill="hold" nodeType="with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 calcmode="lin" valueType="num">
                                      <p:cBhvr>
                                        <p:cTn id="12" dur="1000" fill="hold"/>
                                        <p:tgtEl>
                                          <p:spTgt spid="2">
                                            <p:txEl>
                                              <p:pRg st="1" end="1"/>
                                            </p:txEl>
                                          </p:spTgt>
                                        </p:tgtEl>
                                        <p:attrNameLst>
                                          <p:attrName>ppt_w</p:attrName>
                                        </p:attrNameLst>
                                      </p:cBhvr>
                                      <p:tavLst>
                                        <p:tav tm="0">
                                          <p:val>
                                            <p:strVal val="#ppt_w*0.70"/>
                                          </p:val>
                                        </p:tav>
                                        <p:tav tm="100000">
                                          <p:val>
                                            <p:strVal val="#ppt_w"/>
                                          </p:val>
                                        </p:tav>
                                      </p:tavLst>
                                    </p:anim>
                                    <p:anim calcmode="lin" valueType="num">
                                      <p:cBhvr>
                                        <p:cTn id="13" dur="1000" fill="hold"/>
                                        <p:tgtEl>
                                          <p:spTgt spid="2">
                                            <p:txEl>
                                              <p:pRg st="1" end="1"/>
                                            </p:txEl>
                                          </p:spTgt>
                                        </p:tgtEl>
                                        <p:attrNameLst>
                                          <p:attrName>ppt_h</p:attrName>
                                        </p:attrNameLst>
                                      </p:cBhvr>
                                      <p:tavLst>
                                        <p:tav tm="0">
                                          <p:val>
                                            <p:strVal val="#ppt_h"/>
                                          </p:val>
                                        </p:tav>
                                        <p:tav tm="100000">
                                          <p:val>
                                            <p:strVal val="#ppt_h"/>
                                          </p:val>
                                        </p:tav>
                                      </p:tavLst>
                                    </p:anim>
                                    <p:animEffect transition="in" filter="fade">
                                      <p:cBhvr>
                                        <p:cTn id="14" dur="10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715260" y="79375"/>
            <a:ext cx="995680" cy="1076325"/>
          </a:xfrm>
          <a:prstGeom prst="rect">
            <a:avLst/>
          </a:prstGeom>
          <a:noFill/>
          <a:ln>
            <a:noFill/>
          </a:ln>
        </p:spPr>
        <p:txBody>
          <a:bodyPr wrap="none" rtlCol="0" anchor="t">
            <a:spAutoFit/>
          </a:bodyPr>
          <a:lstStyle/>
          <a:p>
            <a:pPr algn="ctr"/>
            <a:r>
              <a:rPr lang="zh-CN" altLang="zh-CN" sz="3200" b="1">
                <a:solidFill>
                  <a:schemeClr val="bg1"/>
                </a:solidFill>
                <a:effectLst/>
              </a:rPr>
              <a:t>课前</a:t>
            </a:r>
          </a:p>
          <a:p>
            <a:pPr algn="ctr"/>
            <a:r>
              <a:rPr lang="zh-CN" altLang="zh-CN" sz="3200" b="1">
                <a:solidFill>
                  <a:schemeClr val="bg1"/>
                </a:solidFill>
                <a:effectLst/>
              </a:rPr>
              <a:t>小补</a:t>
            </a:r>
          </a:p>
        </p:txBody>
      </p:sp>
      <p:sp>
        <p:nvSpPr>
          <p:cNvPr id="4" name="矩形 3"/>
          <p:cNvSpPr/>
          <p:nvPr/>
        </p:nvSpPr>
        <p:spPr>
          <a:xfrm>
            <a:off x="3910965" y="79375"/>
            <a:ext cx="8210550" cy="5777230"/>
          </a:xfrm>
          <a:prstGeom prst="rect">
            <a:avLst/>
          </a:prstGeom>
          <a:noFill/>
          <a:ln>
            <a:noFill/>
          </a:ln>
        </p:spPr>
        <p:txBody>
          <a:bodyPr wrap="square" rtlCol="0" anchor="t">
            <a:spAutoFit/>
          </a:bodyPr>
          <a:lstStyle/>
          <a:p>
            <a:pPr algn="ctr">
              <a:lnSpc>
                <a:spcPct val="140000"/>
              </a:lnSpc>
            </a:pPr>
            <a:r>
              <a:rPr lang="zh-CN" altLang="en-US" sz="3600" b="1">
                <a:solidFill>
                  <a:srgbClr val="FF0000"/>
                </a:solidFill>
                <a:effectLst>
                  <a:outerShdw blurRad="38100" dist="19050" dir="2700000" algn="tl" rotWithShape="0">
                    <a:schemeClr val="dk1">
                      <a:alpha val="40000"/>
                    </a:schemeClr>
                  </a:outerShdw>
                </a:effectLst>
                <a:latin typeface="+mn-ea"/>
                <a:cs typeface="+mn-ea"/>
              </a:rPr>
              <a:t>生产关系</a:t>
            </a:r>
          </a:p>
          <a:p>
            <a:pPr algn="l">
              <a:lnSpc>
                <a:spcPct val="140000"/>
              </a:lnSpc>
            </a:pPr>
            <a:r>
              <a:rPr lang="zh-CN" altLang="en-US" sz="3600" b="1">
                <a:solidFill>
                  <a:srgbClr val="FF0000"/>
                </a:solidFill>
                <a:effectLst>
                  <a:outerShdw blurRad="38100" dist="19050" dir="2700000" algn="tl" rotWithShape="0">
                    <a:schemeClr val="dk1">
                      <a:alpha val="40000"/>
                    </a:schemeClr>
                  </a:outerShdw>
                </a:effectLst>
                <a:latin typeface="+mn-ea"/>
                <a:cs typeface="+mn-ea"/>
              </a:rPr>
              <a:t>       </a:t>
            </a:r>
            <a:r>
              <a:rPr lang="zh-CN" altLang="en-US" sz="3200" b="1">
                <a:solidFill>
                  <a:srgbClr val="FF0000"/>
                </a:solidFill>
                <a:effectLst>
                  <a:outerShdw blurRad="38100" dist="19050" dir="2700000" algn="tl" rotWithShape="0">
                    <a:schemeClr val="dk1">
                      <a:alpha val="40000"/>
                    </a:schemeClr>
                  </a:outerShdw>
                </a:effectLst>
                <a:latin typeface="+mn-ea"/>
                <a:cs typeface="+mn-ea"/>
              </a:rPr>
              <a:t>所谓生产关系，即生产过程中形成的人和人之间的关系</a:t>
            </a:r>
            <a:r>
              <a:rPr lang="zh-CN" altLang="en-US" sz="3200" b="1">
                <a:solidFill>
                  <a:schemeClr val="tx1"/>
                </a:solidFill>
                <a:effectLst/>
                <a:latin typeface="宋体" panose="02010600030101010101" pitchFamily="2" charset="-122"/>
                <a:ea typeface="宋体" panose="02010600030101010101" pitchFamily="2" charset="-122"/>
                <a:cs typeface="宋体" panose="02010600030101010101" pitchFamily="2" charset="-122"/>
              </a:rPr>
              <a:t>它包括三个方面：</a:t>
            </a:r>
          </a:p>
          <a:p>
            <a:pPr algn="l">
              <a:lnSpc>
                <a:spcPct val="140000"/>
              </a:lnSpc>
            </a:pPr>
            <a:r>
              <a:rPr lang="zh-CN" altLang="en-US" sz="3200" b="1">
                <a:solidFill>
                  <a:schemeClr val="tx1"/>
                </a:solidFill>
                <a:effectLst/>
                <a:latin typeface="Calibri" panose="020F0502020204030204" charset="0"/>
                <a:ea typeface="宋体" panose="02010600030101010101" pitchFamily="2" charset="-122"/>
                <a:cs typeface="宋体" panose="02010600030101010101" pitchFamily="2" charset="-122"/>
              </a:rPr>
              <a:t>①</a:t>
            </a:r>
            <a:r>
              <a:rPr lang="zh-CN" altLang="en-US" sz="3200" b="1">
                <a:solidFill>
                  <a:schemeClr val="tx1"/>
                </a:solidFill>
                <a:effectLst/>
                <a:latin typeface="宋体" panose="02010600030101010101" pitchFamily="2" charset="-122"/>
                <a:ea typeface="宋体" panose="02010600030101010101" pitchFamily="2" charset="-122"/>
                <a:cs typeface="宋体" panose="02010600030101010101" pitchFamily="2" charset="-122"/>
              </a:rPr>
              <a:t>生产资料归谁所有</a:t>
            </a:r>
          </a:p>
          <a:p>
            <a:pPr algn="l">
              <a:lnSpc>
                <a:spcPct val="140000"/>
              </a:lnSpc>
            </a:pPr>
            <a:r>
              <a:rPr lang="zh-CN" altLang="en-US" sz="3200" b="1">
                <a:solidFill>
                  <a:schemeClr val="tx1"/>
                </a:solidFill>
                <a:effectLst/>
                <a:latin typeface="Calibri" panose="020F0502020204030204" charset="0"/>
                <a:ea typeface="宋体" panose="02010600030101010101" pitchFamily="2" charset="-122"/>
                <a:cs typeface="宋体" panose="02010600030101010101" pitchFamily="2" charset="-122"/>
              </a:rPr>
              <a:t>②</a:t>
            </a:r>
            <a:r>
              <a:rPr lang="zh-CN" altLang="en-US" sz="3200" b="1">
                <a:solidFill>
                  <a:schemeClr val="tx1"/>
                </a:solidFill>
                <a:effectLst/>
                <a:latin typeface="宋体" panose="02010600030101010101" pitchFamily="2" charset="-122"/>
                <a:ea typeface="宋体" panose="02010600030101010101" pitchFamily="2" charset="-122"/>
                <a:cs typeface="宋体" panose="02010600030101010101" pitchFamily="2" charset="-122"/>
              </a:rPr>
              <a:t>人们在社会生产中的地位和相互关系如何</a:t>
            </a:r>
          </a:p>
          <a:p>
            <a:pPr algn="l">
              <a:lnSpc>
                <a:spcPct val="140000"/>
              </a:lnSpc>
            </a:pPr>
            <a:r>
              <a:rPr lang="zh-CN" altLang="en-US" sz="3200" b="1">
                <a:solidFill>
                  <a:schemeClr val="tx1"/>
                </a:solidFill>
                <a:effectLst/>
                <a:latin typeface="Calibri" panose="020F0502020204030204" charset="0"/>
                <a:ea typeface="宋体" panose="02010600030101010101" pitchFamily="2" charset="-122"/>
                <a:cs typeface="宋体" panose="02010600030101010101" pitchFamily="2" charset="-122"/>
              </a:rPr>
              <a:t>③</a:t>
            </a:r>
            <a:r>
              <a:rPr lang="zh-CN" altLang="en-US" sz="3200" b="1">
                <a:solidFill>
                  <a:schemeClr val="tx1"/>
                </a:solidFill>
                <a:effectLst/>
                <a:latin typeface="宋体" panose="02010600030101010101" pitchFamily="2" charset="-122"/>
                <a:ea typeface="宋体" panose="02010600030101010101" pitchFamily="2" charset="-122"/>
                <a:cs typeface="宋体" panose="02010600030101010101" pitchFamily="2" charset="-122"/>
              </a:rPr>
              <a:t>产品如何分配。</a:t>
            </a:r>
          </a:p>
          <a:p>
            <a:pPr algn="l">
              <a:lnSpc>
                <a:spcPct val="140000"/>
              </a:lnSpc>
            </a:pPr>
            <a:r>
              <a:rPr lang="zh-CN" altLang="en-US" sz="3200" b="1">
                <a:solidFill>
                  <a:schemeClr val="tx1"/>
                </a:solidFill>
                <a:effectLst/>
                <a:latin typeface="宋体" panose="02010600030101010101" pitchFamily="2" charset="-122"/>
                <a:ea typeface="宋体" panose="02010600030101010101" pitchFamily="2" charset="-122"/>
                <a:cs typeface="宋体" panose="02010600030101010101" pitchFamily="2" charset="-122"/>
              </a:rPr>
              <a:t>    其中，生产资料所有制是生产关系的基础，决定着生产关系的其他两个方面。</a:t>
            </a:r>
          </a:p>
        </p:txBody>
      </p:sp>
      <p:pic>
        <p:nvPicPr>
          <p:cNvPr id="5" name="图片 4" descr="教师形象 (2)"/>
          <p:cNvPicPr>
            <a:picLocks noChangeAspect="1"/>
          </p:cNvPicPr>
          <p:nvPr/>
        </p:nvPicPr>
        <p:blipFill>
          <a:blip r:embed="rId2"/>
          <a:stretch>
            <a:fillRect/>
          </a:stretch>
        </p:blipFill>
        <p:spPr>
          <a:xfrm>
            <a:off x="64770" y="65405"/>
            <a:ext cx="3427730" cy="6741795"/>
          </a:xfrm>
          <a:prstGeom prst="rect">
            <a:avLst/>
          </a:prstGeom>
        </p:spPr>
      </p:pic>
      <p:sp>
        <p:nvSpPr>
          <p:cNvPr id="6" name="文本框 5"/>
          <p:cNvSpPr txBox="1"/>
          <p:nvPr/>
        </p:nvSpPr>
        <p:spPr>
          <a:xfrm>
            <a:off x="2412365" y="207010"/>
            <a:ext cx="1298575" cy="1322070"/>
          </a:xfrm>
          <a:prstGeom prst="rect">
            <a:avLst/>
          </a:prstGeom>
          <a:noFill/>
        </p:spPr>
        <p:txBody>
          <a:bodyPr wrap="square" rtlCol="0" anchor="t">
            <a:spAutoFit/>
          </a:bodyPr>
          <a:lstStyle/>
          <a:p>
            <a:r>
              <a:rPr lang="zh-CN" altLang="en-US" sz="4000" b="1">
                <a:solidFill>
                  <a:srgbClr val="00B0F0"/>
                </a:solidFill>
                <a:latin typeface="站酷快乐体2016修订版" panose="02010600030101010101" charset="-122"/>
                <a:ea typeface="站酷快乐体2016修订版" panose="02010600030101010101" charset="-122"/>
              </a:rPr>
              <a:t>补个小课</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2684</Words>
  <Application>Microsoft Office PowerPoint</Application>
  <PresentationFormat>宽屏</PresentationFormat>
  <Paragraphs>241</Paragraphs>
  <Slides>55</Slides>
  <Notes>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55</vt:i4>
      </vt:variant>
    </vt:vector>
  </HeadingPairs>
  <TitlesOfParts>
    <vt:vector size="62" baseType="lpstr">
      <vt:lpstr>宋体</vt:lpstr>
      <vt:lpstr>微软雅黑</vt:lpstr>
      <vt:lpstr>新宋体</vt:lpstr>
      <vt:lpstr>站酷快乐体2016修订版</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admin</cp:lastModifiedBy>
  <cp:revision>34</cp:revision>
  <dcterms:created xsi:type="dcterms:W3CDTF">2019-08-18T11:58:00Z</dcterms:created>
  <dcterms:modified xsi:type="dcterms:W3CDTF">2020-09-02T00:09:37Z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2052-11.1.0.9912</vt:lpwstr>
  </property>
</Properties>
</file>

<file path=docProps/thumbnail.jpeg>
</file>